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3" r:id="rId1"/>
  </p:sldMasterIdLst>
  <p:sldIdLst>
    <p:sldId id="256" r:id="rId2"/>
    <p:sldId id="258" r:id="rId3"/>
    <p:sldId id="311" r:id="rId4"/>
    <p:sldId id="312" r:id="rId5"/>
    <p:sldId id="310" r:id="rId6"/>
    <p:sldId id="260" r:id="rId7"/>
    <p:sldId id="263" r:id="rId8"/>
    <p:sldId id="282" r:id="rId9"/>
    <p:sldId id="262" r:id="rId10"/>
    <p:sldId id="264" r:id="rId11"/>
    <p:sldId id="265" r:id="rId12"/>
    <p:sldId id="266" r:id="rId13"/>
    <p:sldId id="269" r:id="rId14"/>
    <p:sldId id="271" r:id="rId15"/>
    <p:sldId id="270" r:id="rId16"/>
    <p:sldId id="273" r:id="rId17"/>
    <p:sldId id="306" r:id="rId18"/>
    <p:sldId id="274" r:id="rId19"/>
    <p:sldId id="275" r:id="rId20"/>
    <p:sldId id="286" r:id="rId21"/>
    <p:sldId id="276" r:id="rId22"/>
    <p:sldId id="323" r:id="rId23"/>
    <p:sldId id="279" r:id="rId24"/>
    <p:sldId id="272" r:id="rId25"/>
    <p:sldId id="280" r:id="rId26"/>
    <p:sldId id="281" r:id="rId27"/>
    <p:sldId id="284" r:id="rId28"/>
    <p:sldId id="287" r:id="rId29"/>
    <p:sldId id="315" r:id="rId30"/>
    <p:sldId id="267" r:id="rId31"/>
    <p:sldId id="288" r:id="rId32"/>
    <p:sldId id="289" r:id="rId33"/>
    <p:sldId id="290" r:id="rId34"/>
    <p:sldId id="291" r:id="rId35"/>
    <p:sldId id="294" r:id="rId36"/>
    <p:sldId id="316" r:id="rId37"/>
    <p:sldId id="283" r:id="rId38"/>
    <p:sldId id="313" r:id="rId39"/>
    <p:sldId id="325" r:id="rId40"/>
    <p:sldId id="314" r:id="rId41"/>
    <p:sldId id="317" r:id="rId42"/>
    <p:sldId id="297" r:id="rId43"/>
    <p:sldId id="298" r:id="rId44"/>
    <p:sldId id="299" r:id="rId45"/>
    <p:sldId id="301" r:id="rId46"/>
    <p:sldId id="318" r:id="rId47"/>
    <p:sldId id="302" r:id="rId48"/>
    <p:sldId id="309" r:id="rId49"/>
    <p:sldId id="320" r:id="rId50"/>
    <p:sldId id="322" r:id="rId51"/>
    <p:sldId id="305" r:id="rId52"/>
    <p:sldId id="321" r:id="rId53"/>
    <p:sldId id="307" r:id="rId54"/>
    <p:sldId id="308" r:id="rId55"/>
    <p:sldId id="268" r:id="rId56"/>
    <p:sldId id="324" r:id="rId5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Language of videos</a:t>
            </a:r>
          </a:p>
        </c:rich>
      </c:tx>
      <c:layout>
        <c:manualLayout>
          <c:xMode val="edge"/>
          <c:yMode val="edge"/>
          <c:x val="0.20164944431449738"/>
          <c:y val="7.719714783892055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Language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3565-4047-AF3B-291E5F9B753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565-4047-AF3B-291E5F9B753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565-4047-AF3B-291E5F9B753A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3565-4047-AF3B-291E5F9B753A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3565-4047-AF3B-291E5F9B753A}"/>
                </c:ext>
              </c:extLst>
            </c:dLbl>
            <c:dLbl>
              <c:idx val="2"/>
              <c:layout>
                <c:manualLayout>
                  <c:x val="1.1741462246576254E-2"/>
                  <c:y val="3.47387165275142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65-4047-AF3B-291E5F9B753A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Slovene</c:v>
                </c:pt>
                <c:pt idx="1">
                  <c:v>Croatian</c:v>
                </c:pt>
                <c:pt idx="2">
                  <c:v>Both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33</c:v>
                </c:pt>
                <c:pt idx="1">
                  <c:v>58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65-4047-AF3B-291E5F9B753A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DEVICE (Google Analytics)</a:t>
            </a:r>
          </a:p>
        </c:rich>
      </c:tx>
      <c:layout>
        <c:manualLayout>
          <c:xMode val="edge"/>
          <c:yMode val="edge"/>
          <c:x val="0.13413979268450024"/>
          <c:y val="8.4220957945647448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Device (Google Analytics)</c:v>
                </c:pt>
              </c:strCache>
            </c:strRef>
          </c:tx>
          <c:explosion val="1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3565-4047-AF3B-291E5F9B753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565-4047-AF3B-291E5F9B753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565-4047-AF3B-291E5F9B753A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3565-4047-AF3B-291E5F9B753A}"/>
                </c:ext>
              </c:extLst>
            </c:dLbl>
            <c:dLbl>
              <c:idx val="1"/>
              <c:layout>
                <c:manualLayout>
                  <c:x val="-4.4030483424660954E-2"/>
                  <c:y val="-1.415264694455024E-1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565-4047-AF3B-291E5F9B753A}"/>
                </c:ext>
              </c:extLst>
            </c:dLbl>
            <c:dLbl>
              <c:idx val="2"/>
              <c:layout>
                <c:manualLayout>
                  <c:x val="-1.061718950462435E-2"/>
                  <c:y val="1.874020497468047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65-4047-AF3B-291E5F9B753A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Mobile</c:v>
                </c:pt>
                <c:pt idx="1">
                  <c:v>Desktop</c:v>
                </c:pt>
                <c:pt idx="2">
                  <c:v>Both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42</c:v>
                </c:pt>
                <c:pt idx="1">
                  <c:v>52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65-4047-AF3B-291E5F9B753A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Sheet1!$A$2:$A$17</cx:f>
        <cx:lvl ptCount="16">
          <cx:pt idx="0">Direct</cx:pt>
          <cx:pt idx="1">Organic search</cx:pt>
          <cx:pt idx="2">Facebook</cx:pt>
          <cx:pt idx="3">Social media - Others</cx:pt>
          <cx:pt idx="4">Punkunfer.fr</cx:pt>
          <cx:pt idx="5">Rtvslo.si</cx:pt>
          <cx:pt idx="6">Slobodnadalmacija.fr</cx:pt>
          <cx:pt idx="7">Referral - others</cx:pt>
        </cx:lvl>
        <cx:lvl ptCount="0"/>
        <cx:lvl ptCount="0"/>
      </cx:strDim>
      <cx:numDim type="size">
        <cx:f>Sheet1!$B$2:$B$17</cx:f>
        <cx:lvl ptCount="16" formatCode="General">
          <cx:pt idx="0">51</cx:pt>
          <cx:pt idx="1">2</cx:pt>
          <cx:pt idx="2">34.560000000000002</cx:pt>
          <cx:pt idx="3">1.4399999999999999</cx:pt>
          <cx:pt idx="4">3.1899999999999999</cx:pt>
          <cx:pt idx="5">3.0800000000000001</cx:pt>
          <cx:pt idx="6">1.8149999999999999</cx:pt>
          <cx:pt idx="7">2.8999999999999999</cx:pt>
        </cx:lvl>
      </cx:numDim>
    </cx:data>
  </cx:chartData>
  <cx:chart>
    <cx:plotArea>
      <cx:plotAreaRegion>
        <cx:series layoutId="treemap" uniqueId="{BCBFA383-97FA-4723-B96A-D4E3FF6C22B3}">
          <cx:tx>
            <cx:txData>
              <cx:f>Sheet1!$B$1</cx:f>
              <cx:v>Series1</cx:v>
            </cx:txData>
          </cx:tx>
          <cx:dataId val="0"/>
          <cx:layoutPr>
            <cx:parentLabelLayout val="overlapping"/>
          </cx:layoutPr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10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 w="19050">
        <a:solidFill>
          <a:schemeClr val="bg1"/>
        </a:solidFill>
      </a:ln>
    </cs:spPr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bg1"/>
    </cs:fontRef>
    <cs:defRPr sz="1197" kern="1200"/>
    <cs:bodyPr lIns="38100" tIns="19050" rIns="38100" bIns="19050">
      <a:spAutoFit/>
    </cs:bodyPr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Table>
  <cs:downBar>
    <cs:lnRef idx="0"/>
    <cs:fillRef idx="0"/>
    <cs:effectRef idx="0"/>
    <cs:fontRef idx="minor">
      <a:schemeClr val="tx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  <a:lumOff val="10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jp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jpe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582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112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36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2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823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4294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5496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424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5446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4936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0577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ED896E3-36EF-4880-854D-A64BF494D748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BE6AB4F-FAB6-4BE8-AE6B-3B72B2AF7ED7}" type="slidenum">
              <a:rPr lang="en-GB" smtClean="0"/>
              <a:t>‹N°›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9399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Interactive web documentaries.</a:t>
            </a:r>
            <a:br>
              <a:rPr lang="en-US" dirty="0"/>
            </a:br>
            <a:r>
              <a:rPr lang="en-US" dirty="0"/>
              <a:t>A case study: </a:t>
            </a:r>
            <a:r>
              <a:rPr lang="en-US" dirty="0" err="1"/>
              <a:t>iOtok</a:t>
            </a:r>
            <a:r>
              <a:rPr lang="en-US" dirty="0"/>
              <a:t>.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Julie Ducasse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6880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The story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5130311" y="1274544"/>
            <a:ext cx="673344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Biševo</a:t>
            </a:r>
            <a:r>
              <a:rPr lang="en-US" sz="2000" dirty="0"/>
              <a:t>, a small Croatian island</a:t>
            </a:r>
          </a:p>
          <a:p>
            <a:endParaRPr lang="en-US" sz="2000" dirty="0">
              <a:solidFill>
                <a:schemeClr val="accent1"/>
              </a:solidFill>
            </a:endParaRPr>
          </a:p>
          <a:p>
            <a:endParaRPr lang="en-US" sz="2000" dirty="0">
              <a:solidFill>
                <a:schemeClr val="accent1"/>
              </a:solidFill>
            </a:endParaRPr>
          </a:p>
          <a:p>
            <a:r>
              <a:rPr lang="en-AT" sz="2000" dirty="0">
                <a:solidFill>
                  <a:schemeClr val="accent1"/>
                </a:solidFill>
              </a:rPr>
              <a:t>…</a:t>
            </a:r>
            <a:r>
              <a:rPr lang="en-US" sz="2000" dirty="0">
                <a:solidFill>
                  <a:schemeClr val="accent1"/>
                </a:solidFill>
              </a:rPr>
              <a:t> with more and more tourists</a:t>
            </a:r>
          </a:p>
          <a:p>
            <a:endParaRPr lang="en-US" sz="2000" dirty="0">
              <a:solidFill>
                <a:schemeClr val="accent1"/>
              </a:solidFill>
            </a:endParaRPr>
          </a:p>
          <a:p>
            <a:r>
              <a:rPr lang="en-AT" sz="2000" dirty="0">
                <a:solidFill>
                  <a:schemeClr val="accent1"/>
                </a:solidFill>
              </a:rPr>
              <a:t>…</a:t>
            </a:r>
            <a:r>
              <a:rPr lang="en-US" sz="2000" dirty="0">
                <a:solidFill>
                  <a:schemeClr val="accent1"/>
                </a:solidFill>
              </a:rPr>
              <a:t> and 13 inhabitants only</a:t>
            </a:r>
          </a:p>
          <a:p>
            <a:endParaRPr lang="en-US" sz="2000" dirty="0">
              <a:solidFill>
                <a:schemeClr val="accent1"/>
              </a:solidFill>
            </a:endParaRPr>
          </a:p>
          <a:p>
            <a:r>
              <a:rPr lang="en-AT" sz="2000" dirty="0">
                <a:solidFill>
                  <a:schemeClr val="accent1"/>
                </a:solidFill>
              </a:rPr>
              <a:t>…</a:t>
            </a:r>
            <a:r>
              <a:rPr lang="en-US" sz="2000" dirty="0">
                <a:solidFill>
                  <a:schemeClr val="accent1"/>
                </a:solidFill>
              </a:rPr>
              <a:t> and a mayor willing to convert the school into a multimedia center</a:t>
            </a:r>
          </a:p>
          <a:p>
            <a:endParaRPr lang="en-US" sz="2000" dirty="0">
              <a:solidFill>
                <a:schemeClr val="accent1"/>
              </a:solidFill>
            </a:endParaRPr>
          </a:p>
          <a:p>
            <a:endParaRPr lang="en-US" sz="2000" dirty="0">
              <a:solidFill>
                <a:schemeClr val="accent1"/>
              </a:solidFill>
            </a:endParaRPr>
          </a:p>
          <a:p>
            <a:endParaRPr lang="en-US" sz="2000" dirty="0">
              <a:solidFill>
                <a:schemeClr val="accent1"/>
              </a:solidFill>
            </a:endParaRPr>
          </a:p>
          <a:p>
            <a:r>
              <a:rPr lang="en-US" sz="2000" dirty="0"/>
              <a:t>13 episodes released each Monday for 13 weeks.</a:t>
            </a:r>
            <a:br>
              <a:rPr lang="en-US" sz="2000" dirty="0"/>
            </a:br>
            <a:r>
              <a:rPr lang="en-US" sz="2000" dirty="0"/>
              <a:t>Each episode = the voice of one inhabitant / one couple</a:t>
            </a:r>
            <a:endParaRPr lang="en-GB" sz="20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365" y="1332460"/>
            <a:ext cx="4471743" cy="45933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0311" y="1211385"/>
            <a:ext cx="1841139" cy="165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26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webportal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285" y="1165733"/>
            <a:ext cx="8977639" cy="505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43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Episode structure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743" y="1174922"/>
            <a:ext cx="8857514" cy="498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071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Promotion of the episodes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09574" y="1805005"/>
            <a:ext cx="85571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Online news portals and newspapers (weekly promotion)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dnevnik.hr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rtvslo.si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enavtika.si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dalmatia.hr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T" sz="2000" dirty="0"/>
              <a:t>…</a:t>
            </a:r>
            <a:endParaRPr lang="en-US" sz="2000" dirty="0"/>
          </a:p>
          <a:p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9574" y="3892048"/>
            <a:ext cx="42315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Facebook (2 pages): every week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Post on Friday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Post “boosted” on Sundays</a:t>
            </a:r>
          </a:p>
          <a:p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9574" y="5235331"/>
            <a:ext cx="42315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Newsletter for registered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Every Monday morning at 6.45 a.m.</a:t>
            </a:r>
          </a:p>
          <a:p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09575" y="1289134"/>
            <a:ext cx="33913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Episodes released on Mondays</a:t>
            </a:r>
          </a:p>
        </p:txBody>
      </p:sp>
    </p:spTree>
    <p:extLst>
      <p:ext uri="{BB962C8B-B14F-4D97-AF65-F5344CB8AC3E}">
        <p14:creationId xmlns:p14="http://schemas.microsoft.com/office/powerpoint/2010/main" val="1791590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Audience reception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Who? How MANY? WHEN? From WHERE? WHERE? How? </a:t>
            </a:r>
            <a:endParaRPr lang="en-GB" dirty="0"/>
          </a:p>
        </p:txBody>
      </p:sp>
      <p:sp>
        <p:nvSpPr>
          <p:cNvPr id="4" name="Freeform 13">
            <a:extLst>
              <a:ext uri="{FF2B5EF4-FFF2-40B4-BE49-F238E27FC236}">
                <a16:creationId xmlns:a16="http://schemas.microsoft.com/office/drawing/2014/main" id="{1E65D47D-B2C9-44D2-9E75-AE60532C98DE}"/>
              </a:ext>
            </a:extLst>
          </p:cNvPr>
          <p:cNvSpPr/>
          <p:nvPr/>
        </p:nvSpPr>
        <p:spPr>
          <a:xfrm>
            <a:off x="4987986" y="1893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are accessing the website</a:t>
            </a:r>
          </a:p>
        </p:txBody>
      </p:sp>
      <p:sp>
        <p:nvSpPr>
          <p:cNvPr id="5" name="Freeform 14">
            <a:extLst>
              <a:ext uri="{FF2B5EF4-FFF2-40B4-BE49-F238E27FC236}">
                <a16:creationId xmlns:a16="http://schemas.microsoft.com/office/drawing/2014/main" id="{C220336E-5277-4CDC-BE0E-C51F26F35588}"/>
              </a:ext>
            </a:extLst>
          </p:cNvPr>
          <p:cNvSpPr/>
          <p:nvPr/>
        </p:nvSpPr>
        <p:spPr>
          <a:xfrm>
            <a:off x="7263341" y="1893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consume &amp; understand the content</a:t>
            </a:r>
          </a:p>
        </p:txBody>
      </p:sp>
      <p:sp>
        <p:nvSpPr>
          <p:cNvPr id="6" name="Freeform 15">
            <a:extLst>
              <a:ext uri="{FF2B5EF4-FFF2-40B4-BE49-F238E27FC236}">
                <a16:creationId xmlns:a16="http://schemas.microsoft.com/office/drawing/2014/main" id="{4B4C8DD4-4480-45DE-A5F0-6B78EEC2CC4C}"/>
              </a:ext>
            </a:extLst>
          </p:cNvPr>
          <p:cNvSpPr/>
          <p:nvPr/>
        </p:nvSpPr>
        <p:spPr>
          <a:xfrm>
            <a:off x="9538696" y="1893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/>
              <a:t>Change of mind/behaviors/structures</a:t>
            </a:r>
            <a:endParaRPr lang="en-US" sz="1700" kern="1200" dirty="0"/>
          </a:p>
        </p:txBody>
      </p:sp>
    </p:spTree>
    <p:extLst>
      <p:ext uri="{BB962C8B-B14F-4D97-AF65-F5344CB8AC3E}">
        <p14:creationId xmlns:p14="http://schemas.microsoft.com/office/powerpoint/2010/main" val="4064447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WHO?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9436" y="6433011"/>
            <a:ext cx="3170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Users’ logs / Facebook Analytics</a:t>
            </a:r>
          </a:p>
        </p:txBody>
      </p:sp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3392195833"/>
              </p:ext>
            </p:extLst>
          </p:nvPr>
        </p:nvGraphicFramePr>
        <p:xfrm>
          <a:off x="323850" y="1595364"/>
          <a:ext cx="4005554" cy="32902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620" y="1595365"/>
            <a:ext cx="7461380" cy="3823433"/>
          </a:xfrm>
          <a:prstGeom prst="rect">
            <a:avLst/>
          </a:prstGeom>
        </p:spPr>
      </p:pic>
      <p:sp>
        <p:nvSpPr>
          <p:cNvPr id="14" name="Left Brace 13"/>
          <p:cNvSpPr/>
          <p:nvPr/>
        </p:nvSpPr>
        <p:spPr>
          <a:xfrm rot="16200000">
            <a:off x="8975229" y="4090617"/>
            <a:ext cx="277446" cy="1732585"/>
          </a:xfrm>
          <a:prstGeom prst="leftBrac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8579000" y="5202510"/>
            <a:ext cx="2824491" cy="646331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Are these users comfortable</a:t>
            </a:r>
          </a:p>
          <a:p>
            <a:pPr algn="ctr"/>
            <a:r>
              <a:rPr lang="en-US" dirty="0"/>
              <a:t>with interactivity?</a:t>
            </a:r>
            <a:endParaRPr lang="en-GB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B9AB1D0-94F6-4CF6-A164-FA79850CECC1}"/>
              </a:ext>
            </a:extLst>
          </p:cNvPr>
          <p:cNvSpPr txBox="1"/>
          <p:nvPr/>
        </p:nvSpPr>
        <p:spPr>
          <a:xfrm>
            <a:off x="662609" y="5751443"/>
            <a:ext cx="6633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&gt; Audience </a:t>
            </a:r>
            <a:r>
              <a:rPr lang="en-GB" sz="2400" dirty="0"/>
              <a:t>targeted</a:t>
            </a:r>
            <a:r>
              <a:rPr lang="fr-FR" sz="2400" dirty="0"/>
              <a:t> by the </a:t>
            </a:r>
            <a:r>
              <a:rPr lang="fr-FR" sz="2400" dirty="0" err="1"/>
              <a:t>documentary</a:t>
            </a:r>
            <a:r>
              <a:rPr lang="fr-FR" sz="2400" dirty="0"/>
              <a:t> </a:t>
            </a:r>
            <a:r>
              <a:rPr lang="fr-FR" sz="2400" dirty="0" err="1"/>
              <a:t>filmmaker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4732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How many? 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9436" y="6433011"/>
            <a:ext cx="1187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Users’ logs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09" y="2037713"/>
            <a:ext cx="10510855" cy="420434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92877" y="1094557"/>
            <a:ext cx="20803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860 registered users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099127" y="1463889"/>
            <a:ext cx="98644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663440" y="1853920"/>
            <a:ext cx="6300124" cy="144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4559037" y="1542545"/>
            <a:ext cx="26109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11 120 unregistered users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99127" y="1853920"/>
            <a:ext cx="3459910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992877" y="1542545"/>
            <a:ext cx="1487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around 6000?</a:t>
            </a:r>
          </a:p>
        </p:txBody>
      </p:sp>
    </p:spTree>
    <p:extLst>
      <p:ext uri="{BB962C8B-B14F-4D97-AF65-F5344CB8AC3E}">
        <p14:creationId xmlns:p14="http://schemas.microsoft.com/office/powerpoint/2010/main" val="71889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2" grpId="0"/>
      <p:bldP spid="2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Are those “good” numbers?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9436" y="6433011"/>
            <a:ext cx="1187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Users’ logs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A11D1B9-3139-4CA0-BD7D-F1A2B0BA75E1}"/>
              </a:ext>
            </a:extLst>
          </p:cNvPr>
          <p:cNvSpPr/>
          <p:nvPr/>
        </p:nvSpPr>
        <p:spPr>
          <a:xfrm>
            <a:off x="1009758" y="2606930"/>
            <a:ext cx="84390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</a:rPr>
              <a:t>	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C426F2D-0F2C-40CA-973E-F5386F592D65}"/>
              </a:ext>
            </a:extLst>
          </p:cNvPr>
          <p:cNvSpPr txBox="1">
            <a:spLocks/>
          </p:cNvSpPr>
          <p:nvPr/>
        </p:nvSpPr>
        <p:spPr>
          <a:xfrm>
            <a:off x="409575" y="1344863"/>
            <a:ext cx="11288087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GB" sz="2200" dirty="0"/>
              <a:t> </a:t>
            </a:r>
            <a:r>
              <a:rPr lang="en-GB" sz="2200" dirty="0" err="1"/>
              <a:t>StoryCode’s</a:t>
            </a:r>
            <a:r>
              <a:rPr lang="en-GB" sz="2200" dirty="0"/>
              <a:t> analysis : independent productions reach 10 000 to 20 000 visitors.</a:t>
            </a:r>
          </a:p>
          <a:p>
            <a:pPr marL="0" indent="0">
              <a:buNone/>
            </a:pPr>
            <a:endParaRPr lang="en-GB" sz="2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2200" dirty="0"/>
              <a:t> Other examples: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200" dirty="0"/>
              <a:t> Black Gold Boom: 25 000 visits in 1 year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200" dirty="0"/>
              <a:t> Hollow: 77 000 visits in 6 months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200" dirty="0"/>
              <a:t> Journey to the end of coal: 110 000 visits in 10 days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DD19E46-D07D-4005-94A1-3BBF3C75C093}"/>
              </a:ext>
            </a:extLst>
          </p:cNvPr>
          <p:cNvSpPr txBox="1"/>
          <p:nvPr/>
        </p:nvSpPr>
        <p:spPr>
          <a:xfrm>
            <a:off x="494338" y="4717774"/>
            <a:ext cx="5601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/>
              <a:t>Which</a:t>
            </a:r>
            <a:r>
              <a:rPr lang="fr-FR" sz="2000" b="1" dirty="0"/>
              <a:t> channels </a:t>
            </a:r>
            <a:r>
              <a:rPr lang="fr-FR" sz="2000" b="1" dirty="0" err="1"/>
              <a:t>were</a:t>
            </a:r>
            <a:r>
              <a:rPr lang="fr-FR" sz="2000" b="1" dirty="0"/>
              <a:t> efficient to </a:t>
            </a:r>
            <a:r>
              <a:rPr lang="fr-FR" sz="2000" b="1" dirty="0" err="1"/>
              <a:t>promote</a:t>
            </a:r>
            <a:r>
              <a:rPr lang="fr-FR" sz="2000" b="1" dirty="0"/>
              <a:t> </a:t>
            </a:r>
            <a:r>
              <a:rPr lang="fr-FR" sz="2000" b="1" dirty="0" err="1"/>
              <a:t>iOtok</a:t>
            </a:r>
            <a:r>
              <a:rPr lang="fr-FR" sz="2000" b="1" dirty="0"/>
              <a:t>?</a:t>
            </a:r>
            <a:endParaRPr lang="en-GB" sz="2000" b="1" dirty="0"/>
          </a:p>
        </p:txBody>
      </p:sp>
      <p:sp>
        <p:nvSpPr>
          <p:cNvPr id="4" name="Accolade fermante 3">
            <a:extLst>
              <a:ext uri="{FF2B5EF4-FFF2-40B4-BE49-F238E27FC236}">
                <a16:creationId xmlns:a16="http://schemas.microsoft.com/office/drawing/2014/main" id="{F6AA7A5B-098D-454E-B173-CCCE29B302BA}"/>
              </a:ext>
            </a:extLst>
          </p:cNvPr>
          <p:cNvSpPr/>
          <p:nvPr/>
        </p:nvSpPr>
        <p:spPr>
          <a:xfrm>
            <a:off x="7015397" y="2606930"/>
            <a:ext cx="284813" cy="109428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AC758EC-58E7-4BAF-A781-179ADB4CDD97}"/>
              </a:ext>
            </a:extLst>
          </p:cNvPr>
          <p:cNvSpPr txBox="1"/>
          <p:nvPr/>
        </p:nvSpPr>
        <p:spPr>
          <a:xfrm>
            <a:off x="7300210" y="2923238"/>
            <a:ext cx="14734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 English!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4102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 animBg="1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When?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9436" y="6433011"/>
            <a:ext cx="1187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Users’ logs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09" y="2037713"/>
            <a:ext cx="10510855" cy="4204342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1586194" y="3657722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342098" y="4236842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086681" y="2255642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849552" y="2630092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4600231" y="2309896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353050" y="3044219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6111965" y="3613950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6858688" y="3110785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7617603" y="2967389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60936" y="1138093"/>
            <a:ext cx="649562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92D050"/>
                </a:solidFill>
              </a:rPr>
              <a:t>Mainly on Mondays, for registered and unregistered users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2 peaks for unregistered users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8370367" y="3187614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9113894" y="3657722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9875894" y="3536825"/>
            <a:ext cx="0" cy="286791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7086513" y="1894317"/>
            <a:ext cx="0" cy="286791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245677" y="3399723"/>
            <a:ext cx="0" cy="286791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668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From where? Traffic sources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9436" y="6433011"/>
            <a:ext cx="1745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Google Analytics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8" name="Chart 7"/>
              <p:cNvGraphicFramePr/>
              <p:nvPr>
                <p:extLst>
                  <p:ext uri="{D42A27DB-BD31-4B8C-83A1-F6EECF244321}">
                    <p14:modId xmlns:p14="http://schemas.microsoft.com/office/powerpoint/2010/main" val="3239073985"/>
                  </p:ext>
                </p:extLst>
              </p:nvPr>
            </p:nvGraphicFramePr>
            <p:xfrm>
              <a:off x="317963" y="1233854"/>
              <a:ext cx="9386277" cy="479017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8" name="Chart 7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7963" y="1233854"/>
                <a:ext cx="9386277" cy="4790179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/>
          <p:cNvSpPr txBox="1"/>
          <p:nvPr/>
        </p:nvSpPr>
        <p:spPr>
          <a:xfrm>
            <a:off x="1479285" y="3317118"/>
            <a:ext cx="25889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Direct (typing URL)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 51%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323185" y="2658970"/>
            <a:ext cx="2000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Facebook 35%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45394" y="4931787"/>
            <a:ext cx="11215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Punfunker.hr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97954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RTVSLO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90750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 others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26685" y="4931787"/>
            <a:ext cx="74315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Organic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search: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3%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538863" y="4670537"/>
            <a:ext cx="11496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Referral:</a:t>
            </a:r>
          </a:p>
          <a:p>
            <a:pPr algn="ctr"/>
            <a:r>
              <a:rPr lang="en-US" sz="1200" dirty="0" err="1">
                <a:solidFill>
                  <a:schemeClr val="bg1"/>
                </a:solidFill>
              </a:rPr>
              <a:t>Slobodna</a:t>
            </a:r>
            <a:endParaRPr lang="en-US" sz="1200" dirty="0">
              <a:solidFill>
                <a:schemeClr val="bg1"/>
              </a:solidFill>
            </a:endParaRPr>
          </a:p>
          <a:p>
            <a:pPr algn="ctr"/>
            <a:r>
              <a:rPr lang="en-US" sz="1200" dirty="0" err="1">
                <a:solidFill>
                  <a:schemeClr val="bg1"/>
                </a:solidFill>
              </a:rPr>
              <a:t>Dalmaciija</a:t>
            </a:r>
            <a:r>
              <a:rPr lang="en-US" sz="1200" dirty="0">
                <a:solidFill>
                  <a:schemeClr val="bg1"/>
                </a:solidFill>
              </a:rPr>
              <a:t> (2%)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554566" y="5316868"/>
            <a:ext cx="1149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Social media: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Others (1%)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9325157" y="2889802"/>
            <a:ext cx="8818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241547" y="2705136"/>
            <a:ext cx="1055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2</a:t>
            </a:r>
            <a:r>
              <a:rPr lang="en-US" sz="2000" baseline="30000" dirty="0"/>
              <a:t>nd</a:t>
            </a:r>
            <a:r>
              <a:rPr lang="en-US" sz="2000" dirty="0"/>
              <a:t> peak</a:t>
            </a:r>
            <a:endParaRPr lang="en-GB" sz="2000" dirty="0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9530258" y="4855203"/>
            <a:ext cx="8818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0446648" y="4670537"/>
            <a:ext cx="9986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</a:t>
            </a:r>
            <a:r>
              <a:rPr lang="en-US" sz="2000" baseline="30000" dirty="0"/>
              <a:t>st</a:t>
            </a:r>
            <a:r>
              <a:rPr lang="en-US" sz="2000" dirty="0"/>
              <a:t> peak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224822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 txBox="1">
            <a:spLocks/>
          </p:cNvSpPr>
          <p:nvPr/>
        </p:nvSpPr>
        <p:spPr>
          <a:xfrm>
            <a:off x="323850" y="161925"/>
            <a:ext cx="10058400" cy="8794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Some facts</a:t>
            </a:r>
            <a:endParaRPr lang="en-GB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9BFB06F5-C300-48EA-AE94-5C9F6748743B}"/>
              </a:ext>
            </a:extLst>
          </p:cNvPr>
          <p:cNvSpPr txBox="1">
            <a:spLocks/>
          </p:cNvSpPr>
          <p:nvPr/>
        </p:nvSpPr>
        <p:spPr>
          <a:xfrm>
            <a:off x="409575" y="1258295"/>
            <a:ext cx="11530634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The use of online videos is continuously increasing: o</a:t>
            </a:r>
            <a:r>
              <a:rPr lang="en-GB" sz="2000" i="1" dirty="0" err="1"/>
              <a:t>ver</a:t>
            </a:r>
            <a:r>
              <a:rPr lang="en-GB" sz="2000" i="1" dirty="0"/>
              <a:t> a billion of hours of video every day on YouTube!</a:t>
            </a:r>
          </a:p>
          <a:p>
            <a:pPr marL="0" indent="0">
              <a:buNone/>
            </a:pPr>
            <a:endParaRPr lang="en-US" sz="900" i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Documentaries are more and more popular (</a:t>
            </a:r>
            <a:r>
              <a:rPr lang="en-GB" dirty="0"/>
              <a:t>European </a:t>
            </a:r>
            <a:r>
              <a:rPr lang="en-GB" dirty="0" err="1"/>
              <a:t>Audiovisual</a:t>
            </a:r>
            <a:r>
              <a:rPr lang="en-GB" dirty="0"/>
              <a:t> Observatory)</a:t>
            </a: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B666FBDA-B636-4E4F-9288-2F43A947C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245" y="2342154"/>
            <a:ext cx="8029951" cy="339602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17881" y="5907855"/>
            <a:ext cx="91752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An opportunity for online (and interactive) documentaries</a:t>
            </a:r>
          </a:p>
        </p:txBody>
      </p:sp>
    </p:spTree>
    <p:extLst>
      <p:ext uri="{BB962C8B-B14F-4D97-AF65-F5344CB8AC3E}">
        <p14:creationId xmlns:p14="http://schemas.microsoft.com/office/powerpoint/2010/main" val="272499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Insights from the questionnaire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73105" y="3398110"/>
            <a:ext cx="1554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Direct 51%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45394" y="4931787"/>
            <a:ext cx="11215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Punfunker.hr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97954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RTVSLO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90750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 others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26685" y="4931787"/>
            <a:ext cx="74315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Organic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search: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3%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554566" y="5316868"/>
            <a:ext cx="1149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Social media: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Others (1%)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7" r="33787"/>
          <a:stretch/>
        </p:blipFill>
        <p:spPr>
          <a:xfrm>
            <a:off x="2277219" y="1516079"/>
            <a:ext cx="5501523" cy="4442252"/>
          </a:xfrm>
          <a:prstGeom prst="rect">
            <a:avLst/>
          </a:prstGeom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AA730E2E-ABB0-42B5-A230-F46DEB6E6C8E}"/>
              </a:ext>
            </a:extLst>
          </p:cNvPr>
          <p:cNvCxnSpPr>
            <a:cxnSpLocks/>
          </p:cNvCxnSpPr>
          <p:nvPr/>
        </p:nvCxnSpPr>
        <p:spPr>
          <a:xfrm>
            <a:off x="6525486" y="1319134"/>
            <a:ext cx="0" cy="39977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734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Was the newsletter efficient?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9436" y="6433011"/>
            <a:ext cx="2059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MailChimp</a:t>
            </a:r>
            <a:r>
              <a:rPr lang="en-US" dirty="0">
                <a:solidFill>
                  <a:schemeClr val="bg1"/>
                </a:solidFill>
              </a:rPr>
              <a:t> statistics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73105" y="3398110"/>
            <a:ext cx="1554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Direct 51%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45394" y="4931787"/>
            <a:ext cx="11215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Punfunker.hr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97954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RTVSLO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90750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 others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26685" y="4931787"/>
            <a:ext cx="74315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Organic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search: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3%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554566" y="5316868"/>
            <a:ext cx="1149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Social media: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Others (1%)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09" y="1920876"/>
            <a:ext cx="5811838" cy="34841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353" y="1920875"/>
            <a:ext cx="5408084" cy="3782454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512809" y="5614757"/>
            <a:ext cx="307635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1"/>
                </a:solidFill>
              </a:rPr>
              <a:t>Above the average (21%)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405644" y="5703329"/>
            <a:ext cx="47692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Around 100 users/week vs 240 sessions/week</a:t>
            </a:r>
            <a:br>
              <a:rPr lang="en-US" dirty="0"/>
            </a:br>
            <a:r>
              <a:rPr lang="en-US" dirty="0"/>
              <a:t>        </a:t>
            </a:r>
            <a:r>
              <a:rPr lang="en-AT" dirty="0"/>
              <a:t>≈</a:t>
            </a:r>
            <a:r>
              <a:rPr lang="en-US" dirty="0"/>
              <a:t> 50% of registered users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FB339140-AEEC-41A6-A516-9D585BC13B48}"/>
              </a:ext>
            </a:extLst>
          </p:cNvPr>
          <p:cNvCxnSpPr/>
          <p:nvPr/>
        </p:nvCxnSpPr>
        <p:spPr>
          <a:xfrm>
            <a:off x="1192696" y="3551583"/>
            <a:ext cx="47045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35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Implications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EAEFE1-34F0-4DEC-83D8-C03F703281E4}"/>
              </a:ext>
            </a:extLst>
          </p:cNvPr>
          <p:cNvSpPr txBox="1">
            <a:spLocks/>
          </p:cNvSpPr>
          <p:nvPr/>
        </p:nvSpPr>
        <p:spPr>
          <a:xfrm>
            <a:off x="409575" y="1344863"/>
            <a:ext cx="11288087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To reach a larger number of people, 3 channels proved particularly successful: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 Facebook (with 2500 members in 2 years) 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GB" sz="2000" dirty="0"/>
              <a:t> a strategy for Facebook campaign is essential</a:t>
            </a:r>
          </a:p>
          <a:p>
            <a:pPr marL="566928" lvl="3" indent="0">
              <a:buNone/>
            </a:pPr>
            <a:endParaRPr lang="en-GB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 Regional and national online articles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Newsletter, but for registered users only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GB" sz="2000" dirty="0"/>
              <a:t> encourage users to register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US" sz="2000" dirty="0"/>
              <a:t> make registration process easier or just ask for emails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8108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Context: when?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9436" y="6433011"/>
            <a:ext cx="11296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Users logs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73105" y="3398110"/>
            <a:ext cx="1554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Direct 51%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45394" y="4931787"/>
            <a:ext cx="11215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Punfunker.hr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97954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RTVSLO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90750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 others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26685" y="4931787"/>
            <a:ext cx="74315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Organic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search: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3%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554566" y="5316868"/>
            <a:ext cx="1149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Social media: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Others (1%)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248" y="1212450"/>
            <a:ext cx="7564528" cy="453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994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Context: how? Mobile or Desktop?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9436" y="6433011"/>
            <a:ext cx="1745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Google Analytics</a:t>
            </a:r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3846464066"/>
              </p:ext>
            </p:extLst>
          </p:nvPr>
        </p:nvGraphicFramePr>
        <p:xfrm>
          <a:off x="3387065" y="1310232"/>
          <a:ext cx="4828679" cy="41513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D51F0CE-3CB3-4696-9F36-9529CAAEB5B7}"/>
              </a:ext>
            </a:extLst>
          </p:cNvPr>
          <p:cNvSpPr/>
          <p:nvPr/>
        </p:nvSpPr>
        <p:spPr>
          <a:xfrm>
            <a:off x="303368" y="5730407"/>
            <a:ext cx="1119187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/>
              <a:t>People wanted to access </a:t>
            </a:r>
            <a:r>
              <a:rPr lang="en-US" sz="2200" dirty="0" err="1"/>
              <a:t>iOtok</a:t>
            </a:r>
            <a:r>
              <a:rPr lang="en-US" sz="2200" dirty="0"/>
              <a:t> on their mobile</a:t>
            </a:r>
          </a:p>
        </p:txBody>
      </p:sp>
    </p:spTree>
    <p:extLst>
      <p:ext uri="{BB962C8B-B14F-4D97-AF65-F5344CB8AC3E}">
        <p14:creationId xmlns:p14="http://schemas.microsoft.com/office/powerpoint/2010/main" val="41124627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Implications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EAEFE1-34F0-4DEC-83D8-C03F703281E4}"/>
              </a:ext>
            </a:extLst>
          </p:cNvPr>
          <p:cNvSpPr txBox="1">
            <a:spLocks/>
          </p:cNvSpPr>
          <p:nvPr/>
        </p:nvSpPr>
        <p:spPr>
          <a:xfrm>
            <a:off x="409575" y="1512814"/>
            <a:ext cx="11288087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People watched </a:t>
            </a:r>
            <a:r>
              <a:rPr lang="en-GB" b="1" dirty="0" err="1"/>
              <a:t>iOtok</a:t>
            </a:r>
            <a:r>
              <a:rPr lang="en-GB" b="1" dirty="0"/>
              <a:t> on their phones and/or at work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 More likely to be interrupted.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 Less time to engage with the video.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 Interactivity can be challenging</a:t>
            </a:r>
          </a:p>
          <a:p>
            <a:pPr marL="0" indent="0">
              <a:buNone/>
            </a:pPr>
            <a:endParaRPr lang="en-GB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/>
              <a:t>  </a:t>
            </a:r>
            <a:r>
              <a:rPr lang="en-GB" dirty="0"/>
              <a:t>Provide bite-sized content / enable users to skip chapters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 Make it possible for users to resume their watching, esp. across different devices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 Design for mobile devices ? E.g. reduce interactivity; vertical videos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  </a:t>
            </a:r>
            <a:r>
              <a:rPr lang="en-US" dirty="0"/>
              <a:t>Provide subtitles (85% of Facebook videos are watched without sound)</a:t>
            </a:r>
            <a:endParaRPr lang="en-GB" b="1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637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experience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often? How long? How much?</a:t>
            </a:r>
            <a:endParaRPr lang="en-GB" dirty="0"/>
          </a:p>
        </p:txBody>
      </p:sp>
      <p:sp>
        <p:nvSpPr>
          <p:cNvPr id="4" name="Freeform 13">
            <a:extLst>
              <a:ext uri="{FF2B5EF4-FFF2-40B4-BE49-F238E27FC236}">
                <a16:creationId xmlns:a16="http://schemas.microsoft.com/office/drawing/2014/main" id="{041E38CA-38C1-43D2-95E7-D02D0151C409}"/>
              </a:ext>
            </a:extLst>
          </p:cNvPr>
          <p:cNvSpPr/>
          <p:nvPr/>
        </p:nvSpPr>
        <p:spPr>
          <a:xfrm>
            <a:off x="4987986" y="1893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are accessing the website</a:t>
            </a:r>
          </a:p>
        </p:txBody>
      </p:sp>
      <p:sp>
        <p:nvSpPr>
          <p:cNvPr id="5" name="Freeform 14">
            <a:extLst>
              <a:ext uri="{FF2B5EF4-FFF2-40B4-BE49-F238E27FC236}">
                <a16:creationId xmlns:a16="http://schemas.microsoft.com/office/drawing/2014/main" id="{53CBB0F6-C605-427A-8235-20ADDC163E7B}"/>
              </a:ext>
            </a:extLst>
          </p:cNvPr>
          <p:cNvSpPr/>
          <p:nvPr/>
        </p:nvSpPr>
        <p:spPr>
          <a:xfrm>
            <a:off x="7263341" y="1893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consume &amp; understand the content</a:t>
            </a:r>
          </a:p>
        </p:txBody>
      </p:sp>
      <p:sp>
        <p:nvSpPr>
          <p:cNvPr id="6" name="Freeform 15">
            <a:extLst>
              <a:ext uri="{FF2B5EF4-FFF2-40B4-BE49-F238E27FC236}">
                <a16:creationId xmlns:a16="http://schemas.microsoft.com/office/drawing/2014/main" id="{6A2BA790-1F1B-488A-8EC6-9053DB92F68C}"/>
              </a:ext>
            </a:extLst>
          </p:cNvPr>
          <p:cNvSpPr/>
          <p:nvPr/>
        </p:nvSpPr>
        <p:spPr>
          <a:xfrm>
            <a:off x="9538696" y="1893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/>
              <a:t>Change of mind/behaviors/structures</a:t>
            </a:r>
            <a:endParaRPr lang="en-US" sz="1700" kern="1200" dirty="0"/>
          </a:p>
        </p:txBody>
      </p:sp>
    </p:spTree>
    <p:extLst>
      <p:ext uri="{BB962C8B-B14F-4D97-AF65-F5344CB8AC3E}">
        <p14:creationId xmlns:p14="http://schemas.microsoft.com/office/powerpoint/2010/main" val="6291175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User engagement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836474" y="5614238"/>
            <a:ext cx="63341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b="1" dirty="0"/>
              <a:t>What is user engagement? A conceptual framework for defining user engagement with technology. O’Brien &amp; Toms. 2008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8" b="40006"/>
          <a:stretch/>
        </p:blipFill>
        <p:spPr>
          <a:xfrm>
            <a:off x="2668034" y="1691640"/>
            <a:ext cx="6947519" cy="37001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0237" y="3763059"/>
            <a:ext cx="2430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solidFill>
                  <a:srgbClr val="92D050"/>
                </a:solidFill>
              </a:rPr>
              <a:t>(re)visiting the website </a:t>
            </a:r>
          </a:p>
          <a:p>
            <a:pPr algn="r"/>
            <a:r>
              <a:rPr lang="en-US" b="1" dirty="0">
                <a:solidFill>
                  <a:srgbClr val="92D050"/>
                </a:solidFill>
              </a:rPr>
              <a:t>Entering the episode</a:t>
            </a:r>
            <a:endParaRPr lang="en-GB" b="1" dirty="0">
              <a:solidFill>
                <a:srgbClr val="92D05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615552" y="3679072"/>
            <a:ext cx="2576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Quitting the </a:t>
            </a:r>
            <a:r>
              <a:rPr lang="en-US" b="1" dirty="0" err="1">
                <a:solidFill>
                  <a:schemeClr val="accent1"/>
                </a:solidFill>
              </a:rPr>
              <a:t>webportal</a:t>
            </a:r>
          </a:p>
          <a:p>
            <a:r>
              <a:rPr lang="en-US" b="1" dirty="0">
                <a:solidFill>
                  <a:schemeClr val="accent1"/>
                </a:solidFill>
              </a:rPr>
              <a:t>Not coming back</a:t>
            </a:r>
            <a:endParaRPr lang="en-GB" b="1" dirty="0">
              <a:solidFill>
                <a:schemeClr val="accent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668034" y="3600450"/>
            <a:ext cx="1330942" cy="971550"/>
          </a:xfrm>
          <a:prstGeom prst="rect">
            <a:avLst/>
          </a:prstGeom>
          <a:noFill/>
          <a:ln w="603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7888223" y="3580708"/>
            <a:ext cx="1727330" cy="911282"/>
          </a:xfrm>
          <a:prstGeom prst="rect">
            <a:avLst/>
          </a:prstGeom>
          <a:noFill/>
          <a:ln w="60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4057649" y="1728967"/>
            <a:ext cx="3771901" cy="3076179"/>
          </a:xfrm>
          <a:prstGeom prst="rect">
            <a:avLst/>
          </a:prstGeom>
          <a:noFill/>
          <a:ln w="603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3405710" y="1073699"/>
            <a:ext cx="5199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Going through all the steps to reach the core video</a:t>
            </a:r>
            <a:br>
              <a:rPr lang="en-US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+ watching the video</a:t>
            </a:r>
          </a:p>
        </p:txBody>
      </p:sp>
    </p:spTree>
    <p:extLst>
      <p:ext uri="{BB962C8B-B14F-4D97-AF65-F5344CB8AC3E}">
        <p14:creationId xmlns:p14="http://schemas.microsoft.com/office/powerpoint/2010/main" val="4230685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  <p:bldP spid="12" grpId="0" animBg="1"/>
      <p:bldP spid="13" grpId="0" animBg="1"/>
      <p:bldP spid="1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User engagement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836474" y="5614238"/>
            <a:ext cx="63341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b="1" dirty="0"/>
              <a:t>What is user engagement? A conceptual framework for defining user engagement with technology. O’Brien &amp; Toms. 2008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2" b="40006"/>
          <a:stretch/>
        </p:blipFill>
        <p:spPr>
          <a:xfrm>
            <a:off x="2668034" y="1680210"/>
            <a:ext cx="6947519" cy="37116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69026" y="3347561"/>
            <a:ext cx="13452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92D050"/>
                </a:solidFill>
              </a:rPr>
              <a:t>Aesthetics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Novelty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Interest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Motivation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Specific goal</a:t>
            </a:r>
            <a:endParaRPr lang="en-GB" dirty="0">
              <a:solidFill>
                <a:srgbClr val="92D05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615553" y="3327819"/>
            <a:ext cx="24633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Usability</a:t>
            </a:r>
          </a:p>
          <a:p>
            <a:r>
              <a:rPr lang="en-US" dirty="0">
                <a:solidFill>
                  <a:schemeClr val="accent1"/>
                </a:solidFill>
              </a:rPr>
              <a:t>Challenge</a:t>
            </a:r>
          </a:p>
          <a:p>
            <a:r>
              <a:rPr lang="en-US" dirty="0">
                <a:solidFill>
                  <a:schemeClr val="accent1"/>
                </a:solidFill>
              </a:rPr>
              <a:t>Positive/negative affect</a:t>
            </a:r>
          </a:p>
          <a:p>
            <a:r>
              <a:rPr lang="en-US" dirty="0">
                <a:solidFill>
                  <a:schemeClr val="accent1"/>
                </a:solidFill>
              </a:rPr>
              <a:t>Perceived time</a:t>
            </a:r>
          </a:p>
          <a:p>
            <a:r>
              <a:rPr lang="en-US" dirty="0">
                <a:solidFill>
                  <a:schemeClr val="accent1"/>
                </a:solidFill>
              </a:rPr>
              <a:t>Interruptions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668034" y="3600450"/>
            <a:ext cx="1335847" cy="971550"/>
          </a:xfrm>
          <a:prstGeom prst="rect">
            <a:avLst/>
          </a:prstGeom>
          <a:noFill/>
          <a:ln w="603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7883317" y="3580708"/>
            <a:ext cx="1732235" cy="911282"/>
          </a:xfrm>
          <a:prstGeom prst="rect">
            <a:avLst/>
          </a:prstGeom>
          <a:noFill/>
          <a:ln w="60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4057649" y="1728967"/>
            <a:ext cx="3771901" cy="3076179"/>
          </a:xfrm>
          <a:prstGeom prst="rect">
            <a:avLst/>
          </a:prstGeom>
          <a:noFill/>
          <a:ln w="603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3172817" y="1294289"/>
            <a:ext cx="5937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Control </a:t>
            </a:r>
            <a:r>
              <a:rPr lang="en-AT" dirty="0">
                <a:solidFill>
                  <a:schemeClr val="bg2">
                    <a:lumMod val="50000"/>
                  </a:schemeClr>
                </a:solidFill>
              </a:rPr>
              <a:t>–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b="1" u="sng" dirty="0">
                <a:solidFill>
                  <a:schemeClr val="bg2">
                    <a:lumMod val="50000"/>
                  </a:schemeClr>
                </a:solidFill>
              </a:rPr>
              <a:t>Interactivity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AT" dirty="0">
                <a:solidFill>
                  <a:schemeClr val="bg2">
                    <a:lumMod val="50000"/>
                  </a:schemeClr>
                </a:solidFill>
              </a:rPr>
              <a:t>–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Feedback </a:t>
            </a:r>
            <a:r>
              <a:rPr lang="en-AT" dirty="0">
                <a:solidFill>
                  <a:schemeClr val="bg2">
                    <a:lumMod val="50000"/>
                  </a:schemeClr>
                </a:solidFill>
              </a:rPr>
              <a:t>–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Interest </a:t>
            </a:r>
            <a:r>
              <a:rPr lang="en-AT" dirty="0">
                <a:solidFill>
                  <a:schemeClr val="bg2">
                    <a:lumMod val="50000"/>
                  </a:schemeClr>
                </a:solidFill>
              </a:rPr>
              <a:t>–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Positive affect</a:t>
            </a:r>
          </a:p>
        </p:txBody>
      </p:sp>
    </p:spTree>
    <p:extLst>
      <p:ext uri="{BB962C8B-B14F-4D97-AF65-F5344CB8AC3E}">
        <p14:creationId xmlns:p14="http://schemas.microsoft.com/office/powerpoint/2010/main" val="19273359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C697A4-7EB8-4B88-88FE-A0D4CED97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Interactivity</a:t>
            </a:r>
            <a:endParaRPr lang="en-GB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9958BD7A-E05F-401D-BD2C-3F0A6F4B92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299" y="1283120"/>
            <a:ext cx="7627882" cy="429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981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 txBox="1">
            <a:spLocks/>
          </p:cNvSpPr>
          <p:nvPr/>
        </p:nvSpPr>
        <p:spPr>
          <a:xfrm>
            <a:off x="323850" y="161925"/>
            <a:ext cx="10058400" cy="8794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Some facts</a:t>
            </a:r>
            <a:endParaRPr lang="en-GB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9BFB06F5-C300-48EA-AE94-5C9F6748743B}"/>
              </a:ext>
            </a:extLst>
          </p:cNvPr>
          <p:cNvSpPr txBox="1">
            <a:spLocks/>
          </p:cNvSpPr>
          <p:nvPr/>
        </p:nvSpPr>
        <p:spPr>
          <a:xfrm>
            <a:off x="344349" y="1259705"/>
            <a:ext cx="11530634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Online and interactive documentaries are also getting more and more popular: 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8AD28EFD-9CC2-4227-9405-E7B783200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91" y="2249490"/>
            <a:ext cx="11715750" cy="3200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CFCCB8A-7717-422D-80BE-C37652583F37}"/>
              </a:ext>
            </a:extLst>
          </p:cNvPr>
          <p:cNvSpPr/>
          <p:nvPr/>
        </p:nvSpPr>
        <p:spPr>
          <a:xfrm>
            <a:off x="323850" y="5513663"/>
            <a:ext cx="6096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1"/>
                </a:solidFill>
              </a:rPr>
              <a:t>But do interactive documentaries “work”?</a:t>
            </a:r>
          </a:p>
        </p:txBody>
      </p:sp>
      <p:sp>
        <p:nvSpPr>
          <p:cNvPr id="4" name="Right Brace 3"/>
          <p:cNvSpPr/>
          <p:nvPr/>
        </p:nvSpPr>
        <p:spPr>
          <a:xfrm rot="5400000">
            <a:off x="3104664" y="306756"/>
            <a:ext cx="234458" cy="2700214"/>
          </a:xfrm>
          <a:prstGeom prst="rightBrace">
            <a:avLst>
              <a:gd name="adj1" fmla="val 8333"/>
              <a:gd name="adj2" fmla="val 51444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963387" y="1728304"/>
            <a:ext cx="7799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Any documentary that uses digital interactive technology to document the “real”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846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Episode structure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79985" y="1327834"/>
            <a:ext cx="2497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on “enter episode”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1108639" y="1862695"/>
            <a:ext cx="2796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on Interactive element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1500449" y="2411454"/>
            <a:ext cx="223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Audio narration starts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1945544" y="2953264"/>
            <a:ext cx="242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Audio narration finishes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2367901" y="3495074"/>
            <a:ext cx="1299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Video starts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2801396" y="4036883"/>
            <a:ext cx="23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Video closed / finished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3317652" y="4619191"/>
            <a:ext cx="1787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on Souvenir</a:t>
            </a:r>
            <a:endParaRPr lang="en-GB" dirty="0"/>
          </a:p>
        </p:txBody>
      </p:sp>
      <p:cxnSp>
        <p:nvCxnSpPr>
          <p:cNvPr id="35" name="Straight Connector 34"/>
          <p:cNvCxnSpPr>
            <a:stCxn id="7" idx="1"/>
            <a:endCxn id="23" idx="1"/>
          </p:cNvCxnSpPr>
          <p:nvPr/>
        </p:nvCxnSpPr>
        <p:spPr>
          <a:xfrm>
            <a:off x="490957" y="1429229"/>
            <a:ext cx="3039664" cy="3866119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789815" y="5193953"/>
            <a:ext cx="1562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Close Souvenir</a:t>
            </a:r>
            <a:endParaRPr lang="en-GB" dirty="0"/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3130386" y="1521148"/>
            <a:ext cx="1390977" cy="0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607982" y="1264763"/>
            <a:ext cx="6411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</a:rPr>
              <a:t>Point of engagement: do users enter the episode?</a:t>
            </a:r>
            <a:endParaRPr lang="en-GB" sz="2400" dirty="0">
              <a:solidFill>
                <a:srgbClr val="92D050"/>
              </a:solidFill>
            </a:endParaRP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5504618" y="5393461"/>
            <a:ext cx="1390977" cy="0"/>
          </a:xfrm>
          <a:prstGeom prst="straightConnector1">
            <a:avLst/>
          </a:prstGeom>
          <a:ln w="3492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7047791" y="5080884"/>
            <a:ext cx="38318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</a:rPr>
              <a:t>Point of disengagement</a:t>
            </a:r>
            <a:br>
              <a:rPr lang="en-US" sz="2400" dirty="0">
                <a:solidFill>
                  <a:srgbClr val="92D050"/>
                </a:solidFill>
              </a:rPr>
            </a:br>
            <a:r>
              <a:rPr lang="en-US" sz="2400" dirty="0">
                <a:solidFill>
                  <a:srgbClr val="92D050"/>
                </a:solidFill>
              </a:rPr>
              <a:t>for “perfect” registered users</a:t>
            </a:r>
            <a:endParaRPr lang="en-GB" sz="2400" dirty="0">
              <a:solidFill>
                <a:srgbClr val="92D050"/>
              </a:solidFill>
            </a:endParaRPr>
          </a:p>
        </p:txBody>
      </p:sp>
      <p:sp>
        <p:nvSpPr>
          <p:cNvPr id="44" name="Right Brace 43"/>
          <p:cNvSpPr/>
          <p:nvPr/>
        </p:nvSpPr>
        <p:spPr>
          <a:xfrm>
            <a:off x="5746733" y="1886189"/>
            <a:ext cx="655076" cy="304563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TextBox 45"/>
          <p:cNvSpPr txBox="1"/>
          <p:nvPr/>
        </p:nvSpPr>
        <p:spPr>
          <a:xfrm>
            <a:off x="6387971" y="3020837"/>
            <a:ext cx="51196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Engagement / </a:t>
            </a:r>
            <a:br>
              <a:rPr lang="en-US" sz="2400" dirty="0">
                <a:solidFill>
                  <a:schemeClr val="accent1"/>
                </a:solidFill>
              </a:rPr>
            </a:br>
            <a:r>
              <a:rPr lang="en-US" sz="2400" dirty="0">
                <a:solidFill>
                  <a:schemeClr val="accent1"/>
                </a:solidFill>
              </a:rPr>
              <a:t>Possible points of disengagement</a:t>
            </a:r>
            <a:endParaRPr lang="en-GB" sz="2400" dirty="0">
              <a:solidFill>
                <a:schemeClr val="accent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56465" y="1394737"/>
            <a:ext cx="235527" cy="23552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/>
          <p:cNvSpPr/>
          <p:nvPr/>
        </p:nvSpPr>
        <p:spPr>
          <a:xfrm>
            <a:off x="870569" y="1929598"/>
            <a:ext cx="235527" cy="23552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/>
          <p:cNvSpPr/>
          <p:nvPr/>
        </p:nvSpPr>
        <p:spPr>
          <a:xfrm>
            <a:off x="1710017" y="3020837"/>
            <a:ext cx="235527" cy="235527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/>
          <p:cNvSpPr/>
          <p:nvPr/>
        </p:nvSpPr>
        <p:spPr>
          <a:xfrm>
            <a:off x="2132374" y="3561977"/>
            <a:ext cx="235527" cy="235527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/>
          <p:cNvSpPr/>
          <p:nvPr/>
        </p:nvSpPr>
        <p:spPr>
          <a:xfrm>
            <a:off x="2570578" y="4103786"/>
            <a:ext cx="235527" cy="23552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/>
          <p:cNvSpPr/>
          <p:nvPr/>
        </p:nvSpPr>
        <p:spPr>
          <a:xfrm>
            <a:off x="3017790" y="4696292"/>
            <a:ext cx="235527" cy="23552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/>
          <p:cNvSpPr/>
          <p:nvPr/>
        </p:nvSpPr>
        <p:spPr>
          <a:xfrm>
            <a:off x="3496129" y="5260856"/>
            <a:ext cx="235527" cy="23552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/>
        </p:nvSpPr>
        <p:spPr>
          <a:xfrm>
            <a:off x="1280157" y="2478239"/>
            <a:ext cx="235527" cy="235527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4422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% of users at each step: Episode 1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46" y="1631447"/>
            <a:ext cx="11934092" cy="397803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27017" y="5115842"/>
            <a:ext cx="8909539" cy="52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1227017" y="5115842"/>
            <a:ext cx="6238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Home</a:t>
            </a:r>
            <a:endParaRPr lang="en-GB" dirty="0"/>
          </a:p>
        </p:txBody>
      </p:sp>
      <p:sp>
        <p:nvSpPr>
          <p:cNvPr id="30" name="TextBox 29"/>
          <p:cNvSpPr txBox="1"/>
          <p:nvPr/>
        </p:nvSpPr>
        <p:spPr>
          <a:xfrm>
            <a:off x="2019890" y="5121953"/>
            <a:ext cx="13355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Click on “enter”</a:t>
            </a:r>
            <a:br>
              <a:rPr lang="en-US" sz="1400" dirty="0">
                <a:solidFill>
                  <a:schemeClr val="accent1"/>
                </a:solidFill>
              </a:rPr>
            </a:br>
            <a:r>
              <a:rPr lang="en-US" sz="1400" dirty="0">
                <a:solidFill>
                  <a:schemeClr val="accent1"/>
                </a:solidFill>
              </a:rPr>
              <a:t>Narration starts</a:t>
            </a:r>
            <a:endParaRPr lang="en-GB" sz="1400" dirty="0">
              <a:solidFill>
                <a:schemeClr val="accent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281934" y="5121953"/>
            <a:ext cx="1482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Narration finishes</a:t>
            </a:r>
          </a:p>
          <a:p>
            <a:pPr algn="ctr"/>
            <a:r>
              <a:rPr lang="en-US" sz="1400" dirty="0"/>
              <a:t>Video starts</a:t>
            </a:r>
            <a:endParaRPr lang="en-GB" dirty="0"/>
          </a:p>
        </p:txBody>
      </p:sp>
      <p:sp>
        <p:nvSpPr>
          <p:cNvPr id="32" name="TextBox 31"/>
          <p:cNvSpPr txBox="1"/>
          <p:nvPr/>
        </p:nvSpPr>
        <p:spPr>
          <a:xfrm>
            <a:off x="4777919" y="5115842"/>
            <a:ext cx="742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Video </a:t>
            </a:r>
          </a:p>
          <a:p>
            <a:pPr algn="ctr"/>
            <a:r>
              <a:rPr lang="en-US" sz="1400" dirty="0"/>
              <a:t>finishes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681786" y="5102840"/>
            <a:ext cx="15670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92D050"/>
                </a:solidFill>
              </a:rPr>
              <a:t>Click on interactive</a:t>
            </a:r>
            <a:br>
              <a:rPr lang="en-US" sz="1400" dirty="0">
                <a:solidFill>
                  <a:srgbClr val="92D050"/>
                </a:solidFill>
              </a:rPr>
            </a:br>
            <a:r>
              <a:rPr lang="en-US" sz="1400" dirty="0">
                <a:solidFill>
                  <a:srgbClr val="92D050"/>
                </a:solidFill>
              </a:rPr>
              <a:t>element:</a:t>
            </a:r>
            <a:br>
              <a:rPr lang="en-US" sz="1400" dirty="0">
                <a:solidFill>
                  <a:srgbClr val="92D050"/>
                </a:solidFill>
              </a:rPr>
            </a:br>
            <a:r>
              <a:rPr lang="en-US" sz="1400" dirty="0">
                <a:solidFill>
                  <a:srgbClr val="92D050"/>
                </a:solidFill>
              </a:rPr>
              <a:t>Narration starts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69680" y="5107817"/>
            <a:ext cx="8846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Narration</a:t>
            </a:r>
          </a:p>
          <a:p>
            <a:pPr algn="ctr"/>
            <a:r>
              <a:rPr lang="en-US" sz="1400" dirty="0"/>
              <a:t>finishes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350853" y="5091448"/>
            <a:ext cx="82413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Click on </a:t>
            </a:r>
            <a:br>
              <a:rPr lang="en-US" sz="1400" dirty="0"/>
            </a:br>
            <a:r>
              <a:rPr lang="en-US" sz="1400" dirty="0"/>
              <a:t>Souvenir</a:t>
            </a:r>
          </a:p>
          <a:p>
            <a:pPr algn="ctr"/>
            <a:endParaRPr lang="en-US" sz="1400" dirty="0"/>
          </a:p>
        </p:txBody>
      </p:sp>
      <p:sp>
        <p:nvSpPr>
          <p:cNvPr id="37" name="TextBox 36"/>
          <p:cNvSpPr txBox="1"/>
          <p:nvPr/>
        </p:nvSpPr>
        <p:spPr>
          <a:xfrm>
            <a:off x="9384255" y="5091448"/>
            <a:ext cx="11271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Click to close</a:t>
            </a:r>
            <a:br>
              <a:rPr lang="en-US" sz="1400" dirty="0"/>
            </a:br>
            <a:r>
              <a:rPr lang="en-US" sz="1400" dirty="0"/>
              <a:t>Souvenir</a:t>
            </a:r>
          </a:p>
          <a:p>
            <a:pPr algn="ctr"/>
            <a:endParaRPr lang="en-US" sz="1400" dirty="0"/>
          </a:p>
        </p:txBody>
      </p:sp>
      <p:sp>
        <p:nvSpPr>
          <p:cNvPr id="19" name="Rectangle 18"/>
          <p:cNvSpPr/>
          <p:nvPr/>
        </p:nvSpPr>
        <p:spPr>
          <a:xfrm>
            <a:off x="125046" y="1631447"/>
            <a:ext cx="10675816" cy="1346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/>
          <p:cNvSpPr/>
          <p:nvPr/>
        </p:nvSpPr>
        <p:spPr>
          <a:xfrm>
            <a:off x="1469292" y="2797908"/>
            <a:ext cx="1383323" cy="16959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/>
          <p:cNvSpPr txBox="1"/>
          <p:nvPr/>
        </p:nvSpPr>
        <p:spPr>
          <a:xfrm>
            <a:off x="440882" y="2030012"/>
            <a:ext cx="4480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60% of </a:t>
            </a:r>
            <a:r>
              <a:rPr lang="en-US" dirty="0" err="1">
                <a:solidFill>
                  <a:schemeClr val="accent1"/>
                </a:solidFill>
              </a:rPr>
              <a:t>unreg</a:t>
            </a:r>
            <a:r>
              <a:rPr lang="en-US" dirty="0">
                <a:solidFill>
                  <a:schemeClr val="accent1"/>
                </a:solidFill>
              </a:rPr>
              <a:t>. users </a:t>
            </a:r>
            <a:r>
              <a:rPr lang="en-US" i="1" dirty="0">
                <a:solidFill>
                  <a:schemeClr val="accent1"/>
                </a:solidFill>
              </a:rPr>
              <a:t>do not</a:t>
            </a:r>
            <a:r>
              <a:rPr lang="en-US" dirty="0">
                <a:solidFill>
                  <a:schemeClr val="accent1"/>
                </a:solidFill>
              </a:rPr>
              <a:t> enter the episode!</a:t>
            </a:r>
          </a:p>
          <a:p>
            <a:r>
              <a:rPr lang="en-US" dirty="0">
                <a:solidFill>
                  <a:schemeClr val="accent1"/>
                </a:solidFill>
              </a:rPr>
              <a:t>20% of reg. users </a:t>
            </a:r>
            <a:r>
              <a:rPr lang="en-US" i="1" dirty="0">
                <a:solidFill>
                  <a:schemeClr val="accent1"/>
                </a:solidFill>
              </a:rPr>
              <a:t>do not </a:t>
            </a:r>
            <a:r>
              <a:rPr lang="en-US" dirty="0">
                <a:solidFill>
                  <a:schemeClr val="accent1"/>
                </a:solidFill>
              </a:rPr>
              <a:t>enter the episode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073562" y="3376227"/>
            <a:ext cx="71045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</a:rPr>
              <a:t>- 54%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349316" y="392423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230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843048" y="327580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430</a:t>
            </a:r>
          </a:p>
        </p:txBody>
      </p:sp>
      <p:sp>
        <p:nvSpPr>
          <p:cNvPr id="26" name="Oval 25"/>
          <p:cNvSpPr/>
          <p:nvPr/>
        </p:nvSpPr>
        <p:spPr>
          <a:xfrm>
            <a:off x="143898" y="2197780"/>
            <a:ext cx="296984" cy="27878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27" name="Arc 26"/>
          <p:cNvSpPr/>
          <p:nvPr/>
        </p:nvSpPr>
        <p:spPr>
          <a:xfrm>
            <a:off x="4777919" y="3512197"/>
            <a:ext cx="1571397" cy="1059803"/>
          </a:xfrm>
          <a:prstGeom prst="arc">
            <a:avLst>
              <a:gd name="adj1" fmla="val 13832678"/>
              <a:gd name="adj2" fmla="val 614427"/>
            </a:avLst>
          </a:prstGeom>
          <a:ln w="1905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Oval 48"/>
          <p:cNvSpPr/>
          <p:nvPr/>
        </p:nvSpPr>
        <p:spPr>
          <a:xfrm>
            <a:off x="5055774" y="2197780"/>
            <a:ext cx="296984" cy="27878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50" name="TextBox 49"/>
          <p:cNvSpPr txBox="1"/>
          <p:nvPr/>
        </p:nvSpPr>
        <p:spPr>
          <a:xfrm>
            <a:off x="5352758" y="2051619"/>
            <a:ext cx="3538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The very first click on the panorama</a:t>
            </a:r>
            <a:br>
              <a:rPr lang="en-US" dirty="0">
                <a:solidFill>
                  <a:srgbClr val="92D050"/>
                </a:solidFill>
              </a:rPr>
            </a:br>
            <a:r>
              <a:rPr lang="en-US" dirty="0">
                <a:solidFill>
                  <a:srgbClr val="92D050"/>
                </a:solidFill>
              </a:rPr>
              <a:t>seems to be challenging</a:t>
            </a:r>
          </a:p>
        </p:txBody>
      </p:sp>
      <p:sp>
        <p:nvSpPr>
          <p:cNvPr id="51" name="Arc 50"/>
          <p:cNvSpPr/>
          <p:nvPr/>
        </p:nvSpPr>
        <p:spPr>
          <a:xfrm rot="11249992">
            <a:off x="5134459" y="4422395"/>
            <a:ext cx="1186003" cy="519846"/>
          </a:xfrm>
          <a:prstGeom prst="arc">
            <a:avLst>
              <a:gd name="adj1" fmla="val 11151953"/>
              <a:gd name="adj2" fmla="val 118404"/>
            </a:avLst>
          </a:prstGeom>
          <a:ln w="19050">
            <a:solidFill>
              <a:srgbClr val="92D05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TextBox 51"/>
          <p:cNvSpPr txBox="1"/>
          <p:nvPr/>
        </p:nvSpPr>
        <p:spPr>
          <a:xfrm>
            <a:off x="4822802" y="418898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1270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104359" y="444929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620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815503" y="4786538"/>
            <a:ext cx="71045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</a:rPr>
              <a:t>- 49%</a:t>
            </a:r>
          </a:p>
        </p:txBody>
      </p:sp>
      <p:sp>
        <p:nvSpPr>
          <p:cNvPr id="55" name="Oval 54"/>
          <p:cNvSpPr/>
          <p:nvPr/>
        </p:nvSpPr>
        <p:spPr>
          <a:xfrm>
            <a:off x="9436715" y="2195301"/>
            <a:ext cx="296984" cy="27878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  <p:sp>
        <p:nvSpPr>
          <p:cNvPr id="56" name="TextBox 55"/>
          <p:cNvSpPr txBox="1"/>
          <p:nvPr/>
        </p:nvSpPr>
        <p:spPr>
          <a:xfrm>
            <a:off x="9747974" y="2040913"/>
            <a:ext cx="2212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Registered users</a:t>
            </a:r>
            <a:br>
              <a:rPr lang="en-US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try out the souvenirs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233803" y="3653026"/>
            <a:ext cx="65755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-20%</a:t>
            </a:r>
          </a:p>
        </p:txBody>
      </p:sp>
      <p:sp>
        <p:nvSpPr>
          <p:cNvPr id="38" name="Arc 37"/>
          <p:cNvSpPr/>
          <p:nvPr/>
        </p:nvSpPr>
        <p:spPr>
          <a:xfrm>
            <a:off x="7444861" y="3942877"/>
            <a:ext cx="1275099" cy="1059803"/>
          </a:xfrm>
          <a:prstGeom prst="arc">
            <a:avLst>
              <a:gd name="adj1" fmla="val 12739398"/>
              <a:gd name="adj2" fmla="val 21018622"/>
            </a:avLst>
          </a:prstGeom>
          <a:ln w="19050">
            <a:solidFill>
              <a:srgbClr val="0070C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3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/>
      <p:bldP spid="45" grpId="0"/>
      <p:bldP spid="47" grpId="0"/>
      <p:bldP spid="48" grpId="0"/>
      <p:bldP spid="26" grpId="0" animBg="1"/>
      <p:bldP spid="27" grpId="0" animBg="1"/>
      <p:bldP spid="49" grpId="0" animBg="1"/>
      <p:bldP spid="50" grpId="0"/>
      <p:bldP spid="51" grpId="0" animBg="1"/>
      <p:bldP spid="52" grpId="0"/>
      <p:bldP spid="53" grpId="0"/>
      <p:bldP spid="54" grpId="0"/>
      <p:bldP spid="55" grpId="0" animBg="1"/>
      <p:bldP spid="56" grpId="0"/>
      <p:bldP spid="35" grpId="0"/>
      <p:bldP spid="3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% of users at each step: Episodes 2-8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5480"/>
            <a:ext cx="12088895" cy="390906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1174652" y="2135262"/>
            <a:ext cx="1599028" cy="208113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/>
          <p:cNvSpPr txBox="1"/>
          <p:nvPr/>
        </p:nvSpPr>
        <p:spPr>
          <a:xfrm>
            <a:off x="532322" y="1196892"/>
            <a:ext cx="4480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 of </a:t>
            </a:r>
            <a:r>
              <a:rPr lang="en-US" dirty="0" err="1"/>
              <a:t>unreg</a:t>
            </a:r>
            <a:r>
              <a:rPr lang="en-US" dirty="0"/>
              <a:t>. users </a:t>
            </a:r>
            <a:r>
              <a:rPr lang="en-US" i="1" dirty="0"/>
              <a:t>do not</a:t>
            </a:r>
            <a:r>
              <a:rPr lang="en-US" dirty="0"/>
              <a:t> enter the episode!</a:t>
            </a:r>
          </a:p>
          <a:p>
            <a:r>
              <a:rPr lang="en-US" dirty="0"/>
              <a:t>20% of reg. users </a:t>
            </a:r>
            <a:r>
              <a:rPr lang="en-US" i="1" dirty="0"/>
              <a:t>do not </a:t>
            </a:r>
            <a:r>
              <a:rPr lang="en-US" dirty="0"/>
              <a:t>enter the episode</a:t>
            </a:r>
            <a:endParaRPr lang="en-GB" dirty="0"/>
          </a:p>
        </p:txBody>
      </p:sp>
      <p:sp>
        <p:nvSpPr>
          <p:cNvPr id="38" name="Oval 37"/>
          <p:cNvSpPr/>
          <p:nvPr/>
        </p:nvSpPr>
        <p:spPr>
          <a:xfrm>
            <a:off x="235338" y="1364660"/>
            <a:ext cx="296984" cy="27878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39" name="Oval 38"/>
          <p:cNvSpPr/>
          <p:nvPr/>
        </p:nvSpPr>
        <p:spPr>
          <a:xfrm>
            <a:off x="5195822" y="1359143"/>
            <a:ext cx="296984" cy="27878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40" name="TextBox 39"/>
          <p:cNvSpPr txBox="1"/>
          <p:nvPr/>
        </p:nvSpPr>
        <p:spPr>
          <a:xfrm>
            <a:off x="5445392" y="1224147"/>
            <a:ext cx="31244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first click is less challenging</a:t>
            </a:r>
          </a:p>
          <a:p>
            <a:r>
              <a:rPr lang="en-US" dirty="0"/>
              <a:t>for unregistered users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553882" y="2242554"/>
            <a:ext cx="59343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  <a:r>
              <a:rPr lang="en-US" b="1" dirty="0">
                <a:solidFill>
                  <a:srgbClr val="92D050"/>
                </a:solidFill>
              </a:rPr>
              <a:t> </a:t>
            </a:r>
            <a:r>
              <a:rPr lang="en-US" b="1" dirty="0"/>
              <a:t>5%</a:t>
            </a:r>
          </a:p>
        </p:txBody>
      </p:sp>
      <p:sp>
        <p:nvSpPr>
          <p:cNvPr id="42" name="Arc 41"/>
          <p:cNvSpPr/>
          <p:nvPr/>
        </p:nvSpPr>
        <p:spPr>
          <a:xfrm>
            <a:off x="2590800" y="2459804"/>
            <a:ext cx="1259156" cy="1059803"/>
          </a:xfrm>
          <a:prstGeom prst="arc">
            <a:avLst>
              <a:gd name="adj1" fmla="val 12427064"/>
              <a:gd name="adj2" fmla="val 21335584"/>
            </a:avLst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Arc 42"/>
          <p:cNvSpPr/>
          <p:nvPr/>
        </p:nvSpPr>
        <p:spPr>
          <a:xfrm rot="509992">
            <a:off x="2449015" y="3312088"/>
            <a:ext cx="1499317" cy="1059803"/>
          </a:xfrm>
          <a:prstGeom prst="arc">
            <a:avLst>
              <a:gd name="adj1" fmla="val 12427064"/>
              <a:gd name="adj2" fmla="val 473806"/>
            </a:avLst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/>
          <p:cNvSpPr txBox="1"/>
          <p:nvPr/>
        </p:nvSpPr>
        <p:spPr>
          <a:xfrm>
            <a:off x="3884689" y="3401604"/>
            <a:ext cx="71045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  <a:r>
              <a:rPr lang="en-US" b="1" dirty="0">
                <a:solidFill>
                  <a:srgbClr val="92D050"/>
                </a:solidFill>
              </a:rPr>
              <a:t> </a:t>
            </a:r>
            <a:r>
              <a:rPr lang="en-US" b="1" dirty="0"/>
              <a:t>30%</a:t>
            </a:r>
          </a:p>
        </p:txBody>
      </p:sp>
      <p:sp>
        <p:nvSpPr>
          <p:cNvPr id="46" name="Oval 45"/>
          <p:cNvSpPr/>
          <p:nvPr/>
        </p:nvSpPr>
        <p:spPr>
          <a:xfrm>
            <a:off x="9116391" y="1407923"/>
            <a:ext cx="296984" cy="27878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  <p:sp>
        <p:nvSpPr>
          <p:cNvPr id="55" name="TextBox 54"/>
          <p:cNvSpPr txBox="1"/>
          <p:nvPr/>
        </p:nvSpPr>
        <p:spPr>
          <a:xfrm>
            <a:off x="9413375" y="1181519"/>
            <a:ext cx="2764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Registered users</a:t>
            </a:r>
            <a:br>
              <a:rPr lang="en-US" dirty="0"/>
            </a:br>
            <a:r>
              <a:rPr lang="en-US" dirty="0"/>
              <a:t>less interested in souvenirs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528395" y="2387350"/>
            <a:ext cx="65755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/>
              <a:t>-30%</a:t>
            </a:r>
          </a:p>
        </p:txBody>
      </p:sp>
      <p:sp>
        <p:nvSpPr>
          <p:cNvPr id="18" name="Arc 17"/>
          <p:cNvSpPr/>
          <p:nvPr/>
        </p:nvSpPr>
        <p:spPr>
          <a:xfrm rot="429588">
            <a:off x="7703906" y="2775955"/>
            <a:ext cx="1418937" cy="1059803"/>
          </a:xfrm>
          <a:prstGeom prst="arc">
            <a:avLst>
              <a:gd name="adj1" fmla="val 12739398"/>
              <a:gd name="adj2" fmla="val 563840"/>
            </a:avLst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2308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5" grpId="0"/>
      <p:bldP spid="38" grpId="0" animBg="1"/>
      <p:bldP spid="39" grpId="0" animBg="1"/>
      <p:bldP spid="40" grpId="0"/>
      <p:bldP spid="41" grpId="0"/>
      <p:bldP spid="42" grpId="0" animBg="1"/>
      <p:bldP spid="43" grpId="0" animBg="1"/>
      <p:bldP spid="44" grpId="0"/>
      <p:bldP spid="46" grpId="0" animBg="1"/>
      <p:bldP spid="55" grpId="0"/>
      <p:bldP spid="17" grpId="0"/>
      <p:bldP spid="1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% of users at each step: summary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49"/>
          <a:stretch/>
        </p:blipFill>
        <p:spPr>
          <a:xfrm>
            <a:off x="3075613" y="1373933"/>
            <a:ext cx="6519731" cy="4442667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6133318" y="2576065"/>
            <a:ext cx="1441" cy="17778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068161" y="322593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30%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8918307" y="1989427"/>
            <a:ext cx="5457" cy="80394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842669" y="220963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15%</a:t>
            </a:r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017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Reasons?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2" b="40006"/>
          <a:stretch/>
        </p:blipFill>
        <p:spPr>
          <a:xfrm>
            <a:off x="2668034" y="1680210"/>
            <a:ext cx="6947519" cy="37116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69026" y="3347561"/>
            <a:ext cx="13452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92D050"/>
                </a:solidFill>
              </a:rPr>
              <a:t>Aesthetics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Novelty</a:t>
            </a:r>
          </a:p>
          <a:p>
            <a:pPr algn="r"/>
            <a:r>
              <a:rPr lang="en-US" b="1" dirty="0">
                <a:solidFill>
                  <a:srgbClr val="92D050"/>
                </a:solidFill>
              </a:rPr>
              <a:t>Interest</a:t>
            </a:r>
          </a:p>
          <a:p>
            <a:pPr algn="r"/>
            <a:r>
              <a:rPr lang="en-US" b="1" dirty="0">
                <a:solidFill>
                  <a:srgbClr val="92D050"/>
                </a:solidFill>
              </a:rPr>
              <a:t>Motivation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Specific goal</a:t>
            </a:r>
            <a:endParaRPr lang="en-GB" dirty="0">
              <a:solidFill>
                <a:srgbClr val="92D05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15553" y="3327819"/>
            <a:ext cx="23831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Challenge</a:t>
            </a:r>
          </a:p>
          <a:p>
            <a:r>
              <a:rPr lang="en-US" b="1" dirty="0">
                <a:solidFill>
                  <a:schemeClr val="accent1"/>
                </a:solidFill>
              </a:rPr>
              <a:t>Usability</a:t>
            </a:r>
          </a:p>
          <a:p>
            <a:r>
              <a:rPr lang="en-US" dirty="0">
                <a:solidFill>
                  <a:schemeClr val="accent1"/>
                </a:solidFill>
              </a:rPr>
              <a:t>Positive/negative affect</a:t>
            </a:r>
          </a:p>
          <a:p>
            <a:r>
              <a:rPr lang="en-US" dirty="0">
                <a:solidFill>
                  <a:schemeClr val="accent1"/>
                </a:solidFill>
              </a:rPr>
              <a:t>Perceived time</a:t>
            </a:r>
          </a:p>
          <a:p>
            <a:r>
              <a:rPr lang="en-US" dirty="0">
                <a:solidFill>
                  <a:schemeClr val="accent1"/>
                </a:solidFill>
              </a:rPr>
              <a:t>Interruptions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668034" y="3600450"/>
            <a:ext cx="1335847" cy="971550"/>
          </a:xfrm>
          <a:prstGeom prst="rect">
            <a:avLst/>
          </a:prstGeom>
          <a:noFill/>
          <a:ln w="603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7883317" y="3580708"/>
            <a:ext cx="1732235" cy="911282"/>
          </a:xfrm>
          <a:prstGeom prst="rect">
            <a:avLst/>
          </a:prstGeom>
          <a:noFill/>
          <a:ln w="60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4057649" y="1728967"/>
            <a:ext cx="3771901" cy="3076179"/>
          </a:xfrm>
          <a:prstGeom prst="rect">
            <a:avLst/>
          </a:prstGeom>
          <a:noFill/>
          <a:ln w="603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3172817" y="1294289"/>
            <a:ext cx="5937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Control </a:t>
            </a:r>
            <a:r>
              <a:rPr lang="en-AT" dirty="0">
                <a:solidFill>
                  <a:schemeClr val="bg2">
                    <a:lumMod val="50000"/>
                  </a:schemeClr>
                </a:solidFill>
              </a:rPr>
              <a:t>–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Interactivity </a:t>
            </a:r>
            <a:r>
              <a:rPr lang="en-AT" dirty="0">
                <a:solidFill>
                  <a:schemeClr val="bg2">
                    <a:lumMod val="50000"/>
                  </a:schemeClr>
                </a:solidFill>
              </a:rPr>
              <a:t>–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Feedback </a:t>
            </a:r>
            <a:r>
              <a:rPr lang="en-AT" dirty="0">
                <a:solidFill>
                  <a:schemeClr val="bg2">
                    <a:lumMod val="50000"/>
                  </a:schemeClr>
                </a:solidFill>
              </a:rPr>
              <a:t>–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Interest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AT" dirty="0">
                <a:solidFill>
                  <a:schemeClr val="bg2">
                    <a:lumMod val="50000"/>
                  </a:schemeClr>
                </a:solidFill>
              </a:rPr>
              <a:t>–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Positive affect</a:t>
            </a:r>
          </a:p>
        </p:txBody>
      </p:sp>
    </p:spTree>
    <p:extLst>
      <p:ext uri="{BB962C8B-B14F-4D97-AF65-F5344CB8AC3E}">
        <p14:creationId xmlns:p14="http://schemas.microsoft.com/office/powerpoint/2010/main" val="16242484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Implications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C338441-C5B1-4E0A-AF64-A7DA52D85113}"/>
              </a:ext>
            </a:extLst>
          </p:cNvPr>
          <p:cNvSpPr txBox="1">
            <a:spLocks/>
          </p:cNvSpPr>
          <p:nvPr/>
        </p:nvSpPr>
        <p:spPr>
          <a:xfrm>
            <a:off x="409575" y="1344863"/>
            <a:ext cx="11288087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Design simple/easy-to-learn interactions</a:t>
            </a:r>
          </a:p>
          <a:p>
            <a:pPr marL="0" indent="0">
              <a:buNone/>
            </a:pPr>
            <a:endParaRPr lang="en-GB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2800" dirty="0"/>
              <a:t> </a:t>
            </a:r>
            <a:r>
              <a:rPr lang="en-GB" sz="2400" dirty="0"/>
              <a:t>For first-time visitors, make content accessible as quickly as possible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 Find a trade-off between setting up the scene and letting users access the core content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Consider the added value of each click; are all steps necessary? 	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sz="2400" dirty="0"/>
          </a:p>
          <a:p>
            <a:pPr>
              <a:buFont typeface="Wingdings" panose="05000000000000000000" pitchFamily="2" charset="2"/>
              <a:buChar char="Ø"/>
            </a:pPr>
            <a:endParaRPr lang="en-GB" sz="2800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3475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C697A4-7EB8-4B88-88FE-A0D4CED97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Serialization</a:t>
            </a:r>
            <a:endParaRPr lang="en-GB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F3964D6-BA27-429A-B352-E76A52ACBF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2" b="40006"/>
          <a:stretch/>
        </p:blipFill>
        <p:spPr>
          <a:xfrm>
            <a:off x="4496834" y="1335436"/>
            <a:ext cx="6947519" cy="371162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05BC3B4-91ED-4332-9A24-7469CC502244}"/>
              </a:ext>
            </a:extLst>
          </p:cNvPr>
          <p:cNvSpPr/>
          <p:nvPr/>
        </p:nvSpPr>
        <p:spPr>
          <a:xfrm>
            <a:off x="6865495" y="4362139"/>
            <a:ext cx="1978702" cy="68492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0158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>
            <a:normAutofit/>
          </a:bodyPr>
          <a:lstStyle/>
          <a:p>
            <a:r>
              <a:rPr lang="en-US" dirty="0"/>
              <a:t>Serialization (registered users)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587" y="1421890"/>
            <a:ext cx="10040073" cy="45142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10878" y="1088118"/>
            <a:ext cx="2090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Week of registration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24209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Serialization (registered users)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EAEFE1-34F0-4DEC-83D8-C03F703281E4}"/>
              </a:ext>
            </a:extLst>
          </p:cNvPr>
          <p:cNvSpPr txBox="1">
            <a:spLocks/>
          </p:cNvSpPr>
          <p:nvPr/>
        </p:nvSpPr>
        <p:spPr>
          <a:xfrm>
            <a:off x="409575" y="1344863"/>
            <a:ext cx="11288087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GB" b="1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8F90499C-11ED-4953-883B-8614D7B875E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16"/>
          <a:stretch/>
        </p:blipFill>
        <p:spPr>
          <a:xfrm>
            <a:off x="2941884" y="1615995"/>
            <a:ext cx="5474328" cy="46073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39D31E5-5C27-499B-9443-70BA93FF5DF9}"/>
              </a:ext>
            </a:extLst>
          </p:cNvPr>
          <p:cNvSpPr/>
          <p:nvPr/>
        </p:nvSpPr>
        <p:spPr>
          <a:xfrm>
            <a:off x="4521423" y="3204689"/>
            <a:ext cx="899410" cy="230970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3AE6BE-0872-4269-A943-9CFD607932AD}"/>
              </a:ext>
            </a:extLst>
          </p:cNvPr>
          <p:cNvSpPr/>
          <p:nvPr/>
        </p:nvSpPr>
        <p:spPr>
          <a:xfrm>
            <a:off x="7327469" y="2803068"/>
            <a:ext cx="899410" cy="271132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>
            <a:off x="323850" y="1215885"/>
            <a:ext cx="28857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Why do users come back?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1769461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Serialization (registered users)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EAEFE1-34F0-4DEC-83D8-C03F703281E4}"/>
              </a:ext>
            </a:extLst>
          </p:cNvPr>
          <p:cNvSpPr txBox="1">
            <a:spLocks/>
          </p:cNvSpPr>
          <p:nvPr/>
        </p:nvSpPr>
        <p:spPr>
          <a:xfrm>
            <a:off x="409575" y="1344863"/>
            <a:ext cx="11288087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GB" b="1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825E47D-210F-4057-A0CE-857F5A7BE4C9}"/>
              </a:ext>
            </a:extLst>
          </p:cNvPr>
          <p:cNvSpPr txBox="1">
            <a:spLocks/>
          </p:cNvSpPr>
          <p:nvPr/>
        </p:nvSpPr>
        <p:spPr>
          <a:xfrm>
            <a:off x="207427" y="1279548"/>
            <a:ext cx="11685958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GB" dirty="0">
                <a:solidFill>
                  <a:srgbClr val="000000"/>
                </a:solidFill>
              </a:rPr>
              <a:t>Return rate = Number of registered users with more than one session / number of registered users): </a:t>
            </a:r>
            <a:r>
              <a:rPr lang="en-GB" dirty="0">
                <a:solidFill>
                  <a:schemeClr val="accent1"/>
                </a:solidFill>
              </a:rPr>
              <a:t>45.8%</a:t>
            </a:r>
          </a:p>
          <a:p>
            <a:pPr marL="0" indent="0">
              <a:buNone/>
            </a:pPr>
            <a:endParaRPr lang="en-US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tx1"/>
                </a:solidFill>
              </a:rPr>
              <a:t>  </a:t>
            </a:r>
            <a:r>
              <a:rPr lang="fr-FR" dirty="0" err="1">
                <a:solidFill>
                  <a:schemeClr val="tx1"/>
                </a:solidFill>
              </a:rPr>
              <a:t>Number</a:t>
            </a:r>
            <a:r>
              <a:rPr lang="fr-FR" dirty="0">
                <a:solidFill>
                  <a:schemeClr val="tx1"/>
                </a:solidFill>
              </a:rPr>
              <a:t> of sessions: 4 sessions for </a:t>
            </a:r>
            <a:r>
              <a:rPr lang="fr-FR" dirty="0" err="1">
                <a:solidFill>
                  <a:schemeClr val="tx1"/>
                </a:solidFill>
              </a:rPr>
              <a:t>registered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users</a:t>
            </a:r>
            <a:endParaRPr lang="fr-FR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fr-FR" sz="1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Around</a:t>
            </a:r>
            <a:r>
              <a:rPr lang="fr-FR" dirty="0">
                <a:solidFill>
                  <a:schemeClr val="tx1"/>
                </a:solidFill>
              </a:rPr>
              <a:t> 4 « active </a:t>
            </a:r>
            <a:r>
              <a:rPr lang="fr-FR" dirty="0" err="1">
                <a:solidFill>
                  <a:schemeClr val="tx1"/>
                </a:solidFill>
              </a:rPr>
              <a:t>weeks</a:t>
            </a:r>
            <a:r>
              <a:rPr lang="fr-FR" dirty="0">
                <a:solidFill>
                  <a:schemeClr val="tx1"/>
                </a:solidFill>
              </a:rPr>
              <a:t> » for </a:t>
            </a:r>
            <a:r>
              <a:rPr lang="fr-FR" dirty="0" err="1">
                <a:solidFill>
                  <a:schemeClr val="tx1"/>
                </a:solidFill>
              </a:rPr>
              <a:t>registered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users</a:t>
            </a:r>
            <a:r>
              <a:rPr lang="fr-FR" dirty="0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endParaRPr lang="fr-FR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tx1"/>
                </a:solidFill>
              </a:rPr>
              <a:t> Time on Site </a:t>
            </a:r>
            <a:r>
              <a:rPr lang="fr-FR" dirty="0" err="1">
                <a:solidFill>
                  <a:schemeClr val="tx1"/>
                </a:solidFill>
              </a:rPr>
              <a:t>between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Week</a:t>
            </a:r>
            <a:r>
              <a:rPr lang="fr-FR" dirty="0">
                <a:solidFill>
                  <a:schemeClr val="tx1"/>
                </a:solidFill>
              </a:rPr>
              <a:t> 4 and 13: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tx1"/>
                </a:solidFill>
              </a:rPr>
              <a:t> 62 minutes for </a:t>
            </a:r>
            <a:r>
              <a:rPr lang="fr-FR" dirty="0" err="1">
                <a:solidFill>
                  <a:schemeClr val="tx1"/>
                </a:solidFill>
              </a:rPr>
              <a:t>registered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users</a:t>
            </a:r>
            <a:endParaRPr lang="fr-FR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tx1"/>
                </a:solidFill>
              </a:rPr>
              <a:t> 8.7 minutes for </a:t>
            </a:r>
            <a:r>
              <a:rPr lang="fr-FR" dirty="0" err="1">
                <a:solidFill>
                  <a:schemeClr val="tx1"/>
                </a:solidFill>
              </a:rPr>
              <a:t>unregistered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users</a:t>
            </a:r>
            <a:endParaRPr lang="en-GB" dirty="0">
              <a:solidFill>
                <a:schemeClr val="tx1"/>
              </a:solidFill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5068290"/>
              </p:ext>
            </p:extLst>
          </p:nvPr>
        </p:nvGraphicFramePr>
        <p:xfrm>
          <a:off x="409575" y="5053311"/>
          <a:ext cx="11191874" cy="1145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547">
                  <a:extLst>
                    <a:ext uri="{9D8B030D-6E8A-4147-A177-3AD203B41FA5}">
                      <a16:colId xmlns:a16="http://schemas.microsoft.com/office/drawing/2014/main" val="3971172774"/>
                    </a:ext>
                  </a:extLst>
                </a:gridCol>
                <a:gridCol w="1558213">
                  <a:extLst>
                    <a:ext uri="{9D8B030D-6E8A-4147-A177-3AD203B41FA5}">
                      <a16:colId xmlns:a16="http://schemas.microsoft.com/office/drawing/2014/main" val="513742452"/>
                    </a:ext>
                  </a:extLst>
                </a:gridCol>
                <a:gridCol w="1856792">
                  <a:extLst>
                    <a:ext uri="{9D8B030D-6E8A-4147-A177-3AD203B41FA5}">
                      <a16:colId xmlns:a16="http://schemas.microsoft.com/office/drawing/2014/main" val="3227400282"/>
                    </a:ext>
                  </a:extLst>
                </a:gridCol>
                <a:gridCol w="2739424">
                  <a:extLst>
                    <a:ext uri="{9D8B030D-6E8A-4147-A177-3AD203B41FA5}">
                      <a16:colId xmlns:a16="http://schemas.microsoft.com/office/drawing/2014/main" val="2320296004"/>
                    </a:ext>
                  </a:extLst>
                </a:gridCol>
                <a:gridCol w="3580898">
                  <a:extLst>
                    <a:ext uri="{9D8B030D-6E8A-4147-A177-3AD203B41FA5}">
                      <a16:colId xmlns:a16="http://schemas.microsoft.com/office/drawing/2014/main" val="4198265621"/>
                    </a:ext>
                  </a:extLst>
                </a:gridCol>
              </a:tblGrid>
              <a:tr h="505460">
                <a:tc>
                  <a:txBody>
                    <a:bodyPr/>
                    <a:lstStyle/>
                    <a:p>
                      <a:r>
                        <a:rPr lang="en-US" dirty="0" err="1"/>
                        <a:t>Moneycracy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Grozny</a:t>
                      </a:r>
                      <a:r>
                        <a:rPr lang="en-US" baseline="0" dirty="0"/>
                        <a:t> Nine Cities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Hollow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Journey </a:t>
                      </a:r>
                      <a:r>
                        <a:rPr lang="en-AT" dirty="0"/>
                        <a:t>…</a:t>
                      </a:r>
                      <a:r>
                        <a:rPr lang="en-US" dirty="0"/>
                        <a:t> Coal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Prison Valley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52731"/>
                  </a:ext>
                </a:extLst>
              </a:tr>
              <a:tr h="505460">
                <a:tc>
                  <a:txBody>
                    <a:bodyPr/>
                    <a:lstStyle/>
                    <a:p>
                      <a:r>
                        <a:rPr lang="en-US" dirty="0"/>
                        <a:t>4.5 minutes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minutes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5/6 minutes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 minutes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20%</a:t>
                      </a:r>
                      <a:r>
                        <a:rPr lang="en-US" baseline="0" dirty="0"/>
                        <a:t> of registered users: 59 minutes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942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983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 txBox="1">
            <a:spLocks/>
          </p:cNvSpPr>
          <p:nvPr/>
        </p:nvSpPr>
        <p:spPr>
          <a:xfrm>
            <a:off x="323850" y="161925"/>
            <a:ext cx="10058400" cy="8794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One example of a successful documentary</a:t>
            </a:r>
            <a:endParaRPr lang="en-GB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A315BE91-FC66-4628-84E1-ADE2B4C8E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4" y="1316472"/>
            <a:ext cx="3393799" cy="4766571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B1EFA1AC-9361-4D2D-BEB7-87BC202A2404}"/>
              </a:ext>
            </a:extLst>
          </p:cNvPr>
          <p:cNvSpPr txBox="1">
            <a:spLocks/>
          </p:cNvSpPr>
          <p:nvPr/>
        </p:nvSpPr>
        <p:spPr>
          <a:xfrm>
            <a:off x="4108173" y="1258295"/>
            <a:ext cx="7832035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 A </a:t>
            </a:r>
            <a:r>
              <a:rPr lang="en-GB" sz="1800" dirty="0"/>
              <a:t>documentary about the devastating impact of over-fishing (UK, 2009)</a:t>
            </a:r>
          </a:p>
          <a:p>
            <a:pPr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1800" b="1" dirty="0"/>
              <a:t> Results from impact study: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 9.3% of the UK population </a:t>
            </a:r>
            <a:r>
              <a:rPr lang="en-GB" dirty="0">
                <a:solidFill>
                  <a:schemeClr val="accent1"/>
                </a:solidFill>
              </a:rPr>
              <a:t>aware</a:t>
            </a:r>
            <a:r>
              <a:rPr lang="en-GB" dirty="0"/>
              <a:t> of the film (1:510)</a:t>
            </a:r>
          </a:p>
          <a:p>
            <a:pPr marL="201168" lvl="1" indent="0">
              <a:buNone/>
            </a:pPr>
            <a:endParaRPr lang="en-GB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>
                <a:solidFill>
                  <a:schemeClr val="accent1"/>
                </a:solidFill>
              </a:rPr>
              <a:t>Changes</a:t>
            </a:r>
            <a:r>
              <a:rPr lang="en-GB" dirty="0"/>
              <a:t> of fish buying/sourcing policies (e.g. </a:t>
            </a:r>
            <a:r>
              <a:rPr lang="en-GB" dirty="0" err="1"/>
              <a:t>Pret</a:t>
            </a:r>
            <a:r>
              <a:rPr lang="en-GB" dirty="0"/>
              <a:t> A Manger, Marks and Spencer)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Waitrose announced a positive 15% increase in sustainable fish sales in the </a:t>
            </a:r>
            <a:r>
              <a:rPr lang="en-GB" i="1" dirty="0"/>
              <a:t>four weeks </a:t>
            </a:r>
            <a:r>
              <a:rPr lang="en-GB" dirty="0"/>
              <a:t>following the film’s release</a:t>
            </a:r>
          </a:p>
          <a:p>
            <a:pPr marL="384048" lvl="2" indent="0">
              <a:buNone/>
            </a:pPr>
            <a:endParaRPr lang="en-GB" sz="1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>
                <a:solidFill>
                  <a:schemeClr val="accent1"/>
                </a:solidFill>
              </a:rPr>
              <a:t>Creation</a:t>
            </a:r>
            <a:r>
              <a:rPr lang="en-GB" dirty="0"/>
              <a:t> of a website that rates restaurants according to their sustainability</a:t>
            </a:r>
          </a:p>
          <a:p>
            <a:pPr marL="201168" lvl="1" indent="0">
              <a:buNone/>
            </a:pP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Creation of a new charity that </a:t>
            </a:r>
            <a:r>
              <a:rPr lang="en-GB" dirty="0">
                <a:solidFill>
                  <a:schemeClr val="accent1"/>
                </a:solidFill>
              </a:rPr>
              <a:t>raised $5 million </a:t>
            </a:r>
            <a:r>
              <a:rPr lang="en-GB" dirty="0"/>
              <a:t>for a no-take marine reserve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E12529-EBDE-49CC-B777-9AEEEA676CD3}"/>
              </a:ext>
            </a:extLst>
          </p:cNvPr>
          <p:cNvSpPr/>
          <p:nvPr/>
        </p:nvSpPr>
        <p:spPr>
          <a:xfrm>
            <a:off x="3932420" y="5759877"/>
            <a:ext cx="807607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A (interactive) </a:t>
            </a:r>
            <a:r>
              <a:rPr lang="en-GB" sz="2000" b="1" dirty="0"/>
              <a:t>documentary “work” if it achieves some impact</a:t>
            </a:r>
          </a:p>
        </p:txBody>
      </p:sp>
    </p:spTree>
    <p:extLst>
      <p:ext uri="{BB962C8B-B14F-4D97-AF65-F5344CB8AC3E}">
        <p14:creationId xmlns:p14="http://schemas.microsoft.com/office/powerpoint/2010/main" val="199725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Implications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975CA18-351B-473F-AFF0-DE81A68BF2C9}"/>
              </a:ext>
            </a:extLst>
          </p:cNvPr>
          <p:cNvSpPr txBox="1">
            <a:spLocks/>
          </p:cNvSpPr>
          <p:nvPr/>
        </p:nvSpPr>
        <p:spPr>
          <a:xfrm>
            <a:off x="409575" y="1344863"/>
            <a:ext cx="11288087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/>
              <a:t>Serialization was efficient: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Consider serialization to increase time on site and amount of content consumed, esp. for registered users</a:t>
            </a:r>
          </a:p>
          <a:p>
            <a:pPr marL="0" indent="0">
              <a:buNone/>
            </a:pPr>
            <a:endParaRPr lang="en-GB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 Newsletter efficient to keep people engaged over time</a:t>
            </a:r>
          </a:p>
          <a:p>
            <a:pPr marL="0" indent="0">
              <a:buNone/>
            </a:pPr>
            <a:endParaRPr lang="en-GB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  Make people register (as soon as possible)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04224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C697A4-7EB8-4B88-88FE-A0D4CED97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Videos</a:t>
            </a:r>
            <a:endParaRPr lang="en-GB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DBAE3C1-E0E8-4C1D-B5A1-5A36F71CD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2216" y="1119187"/>
            <a:ext cx="7683084" cy="429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9796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Do people actually watch videos?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12" y="1333831"/>
            <a:ext cx="10972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25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Do people actually watch videos?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43" y="1195252"/>
            <a:ext cx="11194773" cy="373159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AB77D7-8F75-4BB6-81E1-14230E11E097}"/>
              </a:ext>
            </a:extLst>
          </p:cNvPr>
          <p:cNvSpPr/>
          <p:nvPr/>
        </p:nvSpPr>
        <p:spPr>
          <a:xfrm>
            <a:off x="488343" y="5140889"/>
            <a:ext cx="103945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400" dirty="0"/>
              <a:t>Are those good values?  </a:t>
            </a:r>
            <a:r>
              <a:rPr lang="en-GB" sz="2400" dirty="0">
                <a:solidFill>
                  <a:schemeClr val="accent1"/>
                </a:solidFill>
              </a:rPr>
              <a:t>Yes… for long videos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89BD6A-F8E0-4C4E-A627-79108418F569}"/>
              </a:ext>
            </a:extLst>
          </p:cNvPr>
          <p:cNvSpPr/>
          <p:nvPr/>
        </p:nvSpPr>
        <p:spPr>
          <a:xfrm>
            <a:off x="619582" y="5676641"/>
            <a:ext cx="93246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 </a:t>
            </a:r>
            <a:r>
              <a:rPr lang="en-GB" sz="2400" b="1" dirty="0"/>
              <a:t>IMPLICATIONS</a:t>
            </a:r>
            <a:r>
              <a:rPr lang="en-GB" sz="2400" dirty="0"/>
              <a:t>: Shorten videos / Enable users to skip parts of the videos?</a:t>
            </a:r>
          </a:p>
        </p:txBody>
      </p:sp>
    </p:spTree>
    <p:extLst>
      <p:ext uri="{BB962C8B-B14F-4D97-AF65-F5344CB8AC3E}">
        <p14:creationId xmlns:p14="http://schemas.microsoft.com/office/powerpoint/2010/main" val="39243699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Viewing behaviors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208" y="1097887"/>
            <a:ext cx="7942608" cy="443959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608147" y="1598332"/>
            <a:ext cx="6794730" cy="4720577"/>
            <a:chOff x="1937128" y="1477642"/>
            <a:chExt cx="6794730" cy="472057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7128" y="1498600"/>
              <a:ext cx="3111951" cy="433028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3084176" y="5828887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</a:rPr>
                <a:t>Videos</a:t>
              </a:r>
              <a:endParaRPr lang="en-GB" dirty="0">
                <a:solidFill>
                  <a:schemeClr val="accent1"/>
                </a:solidFill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19907" y="1491979"/>
              <a:ext cx="3111951" cy="433028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34005" y="1477642"/>
              <a:ext cx="3083754" cy="3993791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6766955" y="5822266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Videos</a:t>
              </a:r>
              <a:endParaRPr lang="en-GB" dirty="0"/>
            </a:p>
          </p:txBody>
        </p:sp>
      </p:grpSp>
      <p:sp>
        <p:nvSpPr>
          <p:cNvPr id="3" name="ZoneTexte 2">
            <a:extLst>
              <a:ext uri="{FF2B5EF4-FFF2-40B4-BE49-F238E27FC236}">
                <a16:creationId xmlns:a16="http://schemas.microsoft.com/office/drawing/2014/main" id="{7FBB7ED2-96F5-479E-8812-A3878F591384}"/>
              </a:ext>
            </a:extLst>
          </p:cNvPr>
          <p:cNvSpPr txBox="1"/>
          <p:nvPr/>
        </p:nvSpPr>
        <p:spPr>
          <a:xfrm>
            <a:off x="1330939" y="3593146"/>
            <a:ext cx="765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>
                <a:solidFill>
                  <a:schemeClr val="accent1"/>
                </a:solidFill>
              </a:rPr>
              <a:t>Users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4" name="Accolade ouvrante 3">
            <a:extLst>
              <a:ext uri="{FF2B5EF4-FFF2-40B4-BE49-F238E27FC236}">
                <a16:creationId xmlns:a16="http://schemas.microsoft.com/office/drawing/2014/main" id="{CA7F1205-4199-4A15-931E-E9D1C4E6CB10}"/>
              </a:ext>
            </a:extLst>
          </p:cNvPr>
          <p:cNvSpPr/>
          <p:nvPr/>
        </p:nvSpPr>
        <p:spPr>
          <a:xfrm>
            <a:off x="2218544" y="2233534"/>
            <a:ext cx="375504" cy="31779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49779769-27C1-4ACD-AE21-50BECECCCDCF}"/>
              </a:ext>
            </a:extLst>
          </p:cNvPr>
          <p:cNvSpPr txBox="1"/>
          <p:nvPr/>
        </p:nvSpPr>
        <p:spPr>
          <a:xfrm>
            <a:off x="323850" y="1097887"/>
            <a:ext cx="1665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>
                <a:solidFill>
                  <a:schemeClr val="accent1"/>
                </a:solidFill>
              </a:rPr>
              <a:t>Color</a:t>
            </a:r>
            <a:r>
              <a:rPr lang="fr-FR" sz="2000" dirty="0">
                <a:solidFill>
                  <a:schemeClr val="accent1"/>
                </a:solidFill>
              </a:rPr>
              <a:t> &lt;&gt; </a:t>
            </a:r>
            <a:r>
              <a:rPr lang="fr-FR" sz="2000" dirty="0" err="1">
                <a:solidFill>
                  <a:schemeClr val="accent1"/>
                </a:solidFill>
              </a:rPr>
              <a:t>week</a:t>
            </a:r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1286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Viewing behaviors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434" y="1368425"/>
            <a:ext cx="7983648" cy="475272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63434" y="2568270"/>
            <a:ext cx="8418816" cy="35528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1828262" y="3338818"/>
            <a:ext cx="7848476" cy="2782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1980662" y="5150840"/>
            <a:ext cx="7848476" cy="970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242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6" grpId="1" animBg="1"/>
      <p:bldP spid="6" grpId="2" animBg="1"/>
      <p:bldP spid="7" grpId="0" animBg="1"/>
      <p:bldP spid="7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Viewing behaviors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434" y="1368425"/>
            <a:ext cx="7983648" cy="4752729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E3C19B5-4D62-40B9-92A5-2CD4C5D50897}"/>
              </a:ext>
            </a:extLst>
          </p:cNvPr>
          <p:cNvSpPr txBox="1"/>
          <p:nvPr/>
        </p:nvSpPr>
        <p:spPr>
          <a:xfrm>
            <a:off x="9947082" y="5304909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18%</a:t>
            </a:r>
            <a:endParaRPr lang="en-GB" b="1" dirty="0">
              <a:solidFill>
                <a:schemeClr val="accent1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AD1BBFB-A141-4B99-ABBA-B7F9EC13595B}"/>
              </a:ext>
            </a:extLst>
          </p:cNvPr>
          <p:cNvSpPr txBox="1"/>
          <p:nvPr/>
        </p:nvSpPr>
        <p:spPr>
          <a:xfrm>
            <a:off x="9967346" y="3822915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63%</a:t>
            </a:r>
            <a:endParaRPr lang="en-GB" b="1" dirty="0">
              <a:solidFill>
                <a:schemeClr val="accent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5F7A3FA-FBA4-42DE-A307-2FDC60F72E54}"/>
              </a:ext>
            </a:extLst>
          </p:cNvPr>
          <p:cNvSpPr txBox="1"/>
          <p:nvPr/>
        </p:nvSpPr>
        <p:spPr>
          <a:xfrm>
            <a:off x="9967346" y="266575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8%</a:t>
            </a:r>
            <a:endParaRPr lang="en-GB" b="1" dirty="0">
              <a:solidFill>
                <a:schemeClr val="accent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AE49552-5A57-4B1F-84F0-76BCCF008F30}"/>
              </a:ext>
            </a:extLst>
          </p:cNvPr>
          <p:cNvSpPr txBox="1"/>
          <p:nvPr/>
        </p:nvSpPr>
        <p:spPr>
          <a:xfrm>
            <a:off x="9967346" y="196939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7%</a:t>
            </a:r>
            <a:endParaRPr lang="en-GB" b="1" dirty="0">
              <a:solidFill>
                <a:schemeClr val="accent1"/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8F37E64-F5BB-4FB7-84AD-710B20D73969}"/>
              </a:ext>
            </a:extLst>
          </p:cNvPr>
          <p:cNvSpPr txBox="1"/>
          <p:nvPr/>
        </p:nvSpPr>
        <p:spPr>
          <a:xfrm>
            <a:off x="8961684" y="6030251"/>
            <a:ext cx="1590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>
                <a:solidFill>
                  <a:schemeClr val="accent1"/>
                </a:solidFill>
              </a:rPr>
              <a:t>Undefined</a:t>
            </a:r>
            <a:r>
              <a:rPr lang="fr-FR" b="1" dirty="0">
                <a:solidFill>
                  <a:schemeClr val="accent1"/>
                </a:solidFill>
              </a:rPr>
              <a:t>: 4%</a:t>
            </a:r>
            <a:endParaRPr lang="en-GB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4685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Implications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F16B5C3-DBEA-434C-AA0C-4F18257AF144}"/>
              </a:ext>
            </a:extLst>
          </p:cNvPr>
          <p:cNvSpPr txBox="1">
            <a:spLocks/>
          </p:cNvSpPr>
          <p:nvPr/>
        </p:nvSpPr>
        <p:spPr>
          <a:xfrm>
            <a:off x="409575" y="1344863"/>
            <a:ext cx="11288087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GB" sz="2200" dirty="0"/>
              <a:t> Facilitate navigation between episodes</a:t>
            </a:r>
          </a:p>
          <a:p>
            <a:pPr marL="0" indent="0">
              <a:buNone/>
            </a:pPr>
            <a:endParaRPr lang="en-GB" sz="2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2200" dirty="0"/>
              <a:t> Design for specific groups of users: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sz="2200" dirty="0"/>
              <a:t> binge-watchers: provide users with a direct access to episodes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sz="2200" dirty="0"/>
              <a:t> skippers: provide summaries of last episodes.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To be explored further: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Viewing behaviours when all the episodes are already online?</a:t>
            </a:r>
            <a:endParaRPr lang="en-GB" b="1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29724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894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541A20B-C265-42DC-B46A-C4ACCC5CCACB}"/>
              </a:ext>
            </a:extLst>
          </p:cNvPr>
          <p:cNvSpPr/>
          <p:nvPr/>
        </p:nvSpPr>
        <p:spPr>
          <a:xfrm>
            <a:off x="1289154" y="826593"/>
            <a:ext cx="9788577" cy="4796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Potential</a:t>
            </a:r>
            <a:r>
              <a:rPr lang="fr-FR" dirty="0"/>
              <a:t> </a:t>
            </a:r>
            <a:r>
              <a:rPr lang="fr-FR" dirty="0" err="1"/>
              <a:t>visitors</a:t>
            </a:r>
            <a:r>
              <a:rPr lang="fr-FR" dirty="0"/>
              <a:t> (</a:t>
            </a:r>
            <a:r>
              <a:rPr lang="fr-FR" dirty="0" err="1"/>
              <a:t>croatian</a:t>
            </a:r>
            <a:r>
              <a:rPr lang="fr-FR" dirty="0"/>
              <a:t> and </a:t>
            </a:r>
            <a:r>
              <a:rPr lang="fr-FR" dirty="0" err="1"/>
              <a:t>slovene</a:t>
            </a:r>
            <a:r>
              <a:rPr lang="fr-FR" dirty="0"/>
              <a:t> speakers </a:t>
            </a:r>
            <a:r>
              <a:rPr lang="fr-FR" dirty="0" err="1"/>
              <a:t>only</a:t>
            </a:r>
            <a:r>
              <a:rPr lang="fr-FR" dirty="0"/>
              <a:t>)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0A2B45-D054-41A1-AD5F-969E03F6DF2F}"/>
              </a:ext>
            </a:extLst>
          </p:cNvPr>
          <p:cNvSpPr/>
          <p:nvPr/>
        </p:nvSpPr>
        <p:spPr>
          <a:xfrm>
            <a:off x="2563317" y="2051775"/>
            <a:ext cx="6611445" cy="4796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Desktop </a:t>
            </a:r>
            <a:r>
              <a:rPr lang="fr-FR" dirty="0" err="1"/>
              <a:t>users</a:t>
            </a:r>
            <a:r>
              <a:rPr lang="fr-FR" dirty="0"/>
              <a:t> (60%)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64B585-C561-453A-AB05-20270BD017A7}"/>
              </a:ext>
            </a:extLst>
          </p:cNvPr>
          <p:cNvSpPr/>
          <p:nvPr/>
        </p:nvSpPr>
        <p:spPr>
          <a:xfrm>
            <a:off x="3142274" y="2744215"/>
            <a:ext cx="5471410" cy="5789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Users</a:t>
            </a:r>
            <a:r>
              <a:rPr lang="fr-FR" dirty="0"/>
              <a:t> </a:t>
            </a:r>
            <a:r>
              <a:rPr lang="fr-FR" dirty="0" err="1"/>
              <a:t>who</a:t>
            </a:r>
            <a:r>
              <a:rPr lang="fr-FR" dirty="0"/>
              <a:t> enter the </a:t>
            </a:r>
            <a:r>
              <a:rPr lang="fr-FR" dirty="0" err="1"/>
              <a:t>episode</a:t>
            </a:r>
            <a:r>
              <a:rPr lang="fr-FR" dirty="0"/>
              <a:t> </a:t>
            </a:r>
          </a:p>
          <a:p>
            <a:pPr algn="ctr"/>
            <a:r>
              <a:rPr lang="fr-FR" dirty="0"/>
              <a:t>(50% of </a:t>
            </a:r>
            <a:r>
              <a:rPr lang="fr-FR" dirty="0" err="1"/>
              <a:t>unregistered</a:t>
            </a:r>
            <a:r>
              <a:rPr lang="fr-FR" dirty="0"/>
              <a:t> </a:t>
            </a:r>
            <a:r>
              <a:rPr lang="fr-FR" dirty="0" err="1"/>
              <a:t>users</a:t>
            </a:r>
            <a:r>
              <a:rPr lang="fr-FR" dirty="0"/>
              <a:t>!)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2C6CB2-1544-49B0-912D-113291F83E1B}"/>
              </a:ext>
            </a:extLst>
          </p:cNvPr>
          <p:cNvSpPr/>
          <p:nvPr/>
        </p:nvSpPr>
        <p:spPr>
          <a:xfrm>
            <a:off x="3522689" y="3543787"/>
            <a:ext cx="4751881" cy="6838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Users</a:t>
            </a:r>
            <a:r>
              <a:rPr lang="fr-FR" dirty="0"/>
              <a:t> </a:t>
            </a: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reach</a:t>
            </a:r>
            <a:r>
              <a:rPr lang="fr-FR" dirty="0"/>
              <a:t> the </a:t>
            </a:r>
            <a:r>
              <a:rPr lang="fr-FR" dirty="0" err="1"/>
              <a:t>video</a:t>
            </a:r>
            <a:endParaRPr lang="fr-FR" dirty="0"/>
          </a:p>
          <a:p>
            <a:pPr algn="ctr"/>
            <a:r>
              <a:rPr lang="fr-FR" dirty="0"/>
              <a:t> (80% of reg.; 30% of </a:t>
            </a:r>
            <a:r>
              <a:rPr lang="fr-FR" dirty="0" err="1"/>
              <a:t>unreg</a:t>
            </a:r>
            <a:r>
              <a:rPr lang="fr-FR" dirty="0"/>
              <a:t>)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47EC94-15F6-451E-BD38-78E9DC670FBC}"/>
              </a:ext>
            </a:extLst>
          </p:cNvPr>
          <p:cNvSpPr/>
          <p:nvPr/>
        </p:nvSpPr>
        <p:spPr>
          <a:xfrm>
            <a:off x="4122745" y="4517115"/>
            <a:ext cx="3731651" cy="582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Users</a:t>
            </a:r>
            <a:r>
              <a:rPr lang="fr-FR" dirty="0"/>
              <a:t> </a:t>
            </a:r>
            <a:r>
              <a:rPr lang="fr-FR" dirty="0" err="1"/>
              <a:t>who</a:t>
            </a:r>
            <a:r>
              <a:rPr lang="fr-FR" dirty="0"/>
              <a:t> finish the </a:t>
            </a:r>
            <a:r>
              <a:rPr lang="fr-FR" dirty="0" err="1"/>
              <a:t>video</a:t>
            </a:r>
            <a:endParaRPr lang="fr-FR" dirty="0"/>
          </a:p>
        </p:txBody>
      </p:sp>
      <p:cxnSp>
        <p:nvCxnSpPr>
          <p:cNvPr id="16" name="Connecteur : en angle 15">
            <a:extLst>
              <a:ext uri="{FF2B5EF4-FFF2-40B4-BE49-F238E27FC236}">
                <a16:creationId xmlns:a16="http://schemas.microsoft.com/office/drawing/2014/main" id="{639C816A-6243-4034-B7A1-B5714E5C06C8}"/>
              </a:ext>
            </a:extLst>
          </p:cNvPr>
          <p:cNvCxnSpPr>
            <a:cxnSpLocks/>
            <a:endCxn id="9" idx="3"/>
          </p:cNvCxnSpPr>
          <p:nvPr/>
        </p:nvCxnSpPr>
        <p:spPr>
          <a:xfrm rot="5400000" flipH="1" flipV="1">
            <a:off x="6770622" y="3827431"/>
            <a:ext cx="2636813" cy="1049311"/>
          </a:xfrm>
          <a:prstGeom prst="bentConnector4">
            <a:avLst>
              <a:gd name="adj1" fmla="val 1305"/>
              <a:gd name="adj2" fmla="val 12178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FB9AA56-A882-439F-83DE-D58C0441CADB}"/>
              </a:ext>
            </a:extLst>
          </p:cNvPr>
          <p:cNvSpPr/>
          <p:nvPr/>
        </p:nvSpPr>
        <p:spPr>
          <a:xfrm>
            <a:off x="209862" y="226991"/>
            <a:ext cx="11752289" cy="4796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Potential</a:t>
            </a:r>
            <a:r>
              <a:rPr lang="fr-FR" dirty="0"/>
              <a:t> </a:t>
            </a:r>
            <a:r>
              <a:rPr lang="fr-FR" dirty="0" err="1"/>
              <a:t>visitors</a:t>
            </a:r>
            <a:r>
              <a:rPr lang="fr-FR" dirty="0"/>
              <a:t> (</a:t>
            </a:r>
            <a:r>
              <a:rPr lang="fr-FR" dirty="0" err="1"/>
              <a:t>worldwide</a:t>
            </a:r>
            <a:r>
              <a:rPr lang="fr-FR" dirty="0"/>
              <a:t>)</a:t>
            </a:r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935B84-27ED-4A72-98F7-1C5AA593F824}"/>
              </a:ext>
            </a:extLst>
          </p:cNvPr>
          <p:cNvSpPr/>
          <p:nvPr/>
        </p:nvSpPr>
        <p:spPr>
          <a:xfrm>
            <a:off x="2188564" y="1426196"/>
            <a:ext cx="7398428" cy="4796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People </a:t>
            </a: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heard</a:t>
            </a:r>
            <a:r>
              <a:rPr lang="fr-FR" dirty="0"/>
              <a:t> about the </a:t>
            </a:r>
            <a:r>
              <a:rPr lang="fr-FR" dirty="0" err="1"/>
              <a:t>documentary</a:t>
            </a:r>
            <a:r>
              <a:rPr lang="fr-FR" dirty="0"/>
              <a:t> </a:t>
            </a:r>
            <a:r>
              <a:rPr lang="fr-FR" dirty="0" err="1"/>
              <a:t>through</a:t>
            </a:r>
            <a:r>
              <a:rPr lang="fr-FR" dirty="0"/>
              <a:t> Fb or online articles</a:t>
            </a:r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CF07CC4-7F49-4863-ABEB-C17A3AEA67BF}"/>
              </a:ext>
            </a:extLst>
          </p:cNvPr>
          <p:cNvSpPr/>
          <p:nvPr/>
        </p:nvSpPr>
        <p:spPr>
          <a:xfrm>
            <a:off x="4422098" y="5287991"/>
            <a:ext cx="3132945" cy="498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Users</a:t>
            </a:r>
            <a:r>
              <a:rPr lang="fr-FR" dirty="0"/>
              <a:t> </a:t>
            </a: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understand</a:t>
            </a:r>
            <a:r>
              <a:rPr lang="fr-FR" dirty="0"/>
              <a:t>/care</a:t>
            </a:r>
          </a:p>
        </p:txBody>
      </p:sp>
      <p:sp>
        <p:nvSpPr>
          <p:cNvPr id="2" name="Left Brace 1"/>
          <p:cNvSpPr/>
          <p:nvPr/>
        </p:nvSpPr>
        <p:spPr>
          <a:xfrm>
            <a:off x="2012694" y="2051775"/>
            <a:ext cx="370291" cy="323621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498969" y="3485217"/>
            <a:ext cx="15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INTERACTIVITY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4157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  <p:bldP spid="11" grpId="0" animBg="1"/>
      <p:bldP spid="18" grpId="0" animBg="1"/>
      <p:bldP spid="25" grpId="0" animBg="1"/>
      <p:bldP spid="2" grpId="0" animBg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236105" y="22541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are accessing the website</a:t>
            </a:r>
          </a:p>
        </p:txBody>
      </p:sp>
      <p:sp>
        <p:nvSpPr>
          <p:cNvPr id="15" name="Freeform 14"/>
          <p:cNvSpPr/>
          <p:nvPr/>
        </p:nvSpPr>
        <p:spPr>
          <a:xfrm>
            <a:off x="2511460" y="22541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consume &amp; understand the content</a:t>
            </a:r>
          </a:p>
        </p:txBody>
      </p:sp>
      <p:sp>
        <p:nvSpPr>
          <p:cNvPr id="16" name="Freeform 15"/>
          <p:cNvSpPr/>
          <p:nvPr/>
        </p:nvSpPr>
        <p:spPr>
          <a:xfrm>
            <a:off x="4786815" y="22541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change their mind and behaviors</a:t>
            </a:r>
          </a:p>
        </p:txBody>
      </p:sp>
      <p:sp>
        <p:nvSpPr>
          <p:cNvPr id="17" name="Freeform 16"/>
          <p:cNvSpPr/>
          <p:nvPr/>
        </p:nvSpPr>
        <p:spPr>
          <a:xfrm>
            <a:off x="7062170" y="22541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talk about it / build communities</a:t>
            </a:r>
          </a:p>
        </p:txBody>
      </p:sp>
      <p:sp>
        <p:nvSpPr>
          <p:cNvPr id="18" name="Freeform 17"/>
          <p:cNvSpPr/>
          <p:nvPr/>
        </p:nvSpPr>
        <p:spPr>
          <a:xfrm>
            <a:off x="9337526" y="2254110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Societal structures change</a:t>
            </a:r>
          </a:p>
        </p:txBody>
      </p:sp>
      <p:sp>
        <p:nvSpPr>
          <p:cNvPr id="7" name="Right Brace 6"/>
          <p:cNvSpPr/>
          <p:nvPr/>
        </p:nvSpPr>
        <p:spPr>
          <a:xfrm rot="5400000">
            <a:off x="1070379" y="2513793"/>
            <a:ext cx="380531" cy="205475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270356" y="3936712"/>
            <a:ext cx="2017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Audience reception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2767470" y="3936712"/>
            <a:ext cx="17649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experience:</a:t>
            </a:r>
          </a:p>
          <a:p>
            <a:r>
              <a:rPr lang="en-US" dirty="0"/>
              <a:t>- Engagement</a:t>
            </a:r>
          </a:p>
          <a:p>
            <a:r>
              <a:rPr lang="en-US" dirty="0"/>
              <a:t>- Understanding</a:t>
            </a:r>
          </a:p>
          <a:p>
            <a:r>
              <a:rPr lang="en-US" dirty="0"/>
              <a:t>- </a:t>
            </a:r>
            <a:r>
              <a:rPr lang="en-AT" dirty="0"/>
              <a:t>…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5400000">
            <a:off x="3380132" y="2517257"/>
            <a:ext cx="380531" cy="207784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ight Brace 10"/>
          <p:cNvSpPr/>
          <p:nvPr/>
        </p:nvSpPr>
        <p:spPr>
          <a:xfrm rot="5400000">
            <a:off x="8113378" y="131244"/>
            <a:ext cx="380531" cy="684987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591774" y="3917865"/>
            <a:ext cx="3468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Social impact</a:t>
            </a:r>
            <a:br>
              <a:rPr lang="en-US" dirty="0"/>
            </a:br>
            <a:r>
              <a:rPr lang="en-US" dirty="0"/>
              <a:t>(for issues-focused documentaries)</a:t>
            </a:r>
            <a:endParaRPr lang="en-GB" dirty="0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323850" y="161925"/>
            <a:ext cx="10058400" cy="8794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How can web-docs achieve impact?</a:t>
            </a:r>
            <a:endParaRPr lang="en-GB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7839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7" grpId="0" animBg="1"/>
      <p:bldP spid="8" grpId="0"/>
      <p:bldP spid="9" grpId="0"/>
      <p:bldP spid="10" grpId="0" animBg="1"/>
      <p:bldP spid="11" grpId="0" animBg="1"/>
      <p:bldP spid="1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Take-home messages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C732AB8-83A4-42F8-8B9F-0118A032A3B0}"/>
              </a:ext>
            </a:extLst>
          </p:cNvPr>
          <p:cNvSpPr txBox="1">
            <a:spLocks/>
          </p:cNvSpPr>
          <p:nvPr/>
        </p:nvSpPr>
        <p:spPr>
          <a:xfrm>
            <a:off x="409575" y="1344863"/>
            <a:ext cx="11288087" cy="478468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Designing for mobiles could really increase the pool of users (e.g. less clicks + by enabling people to switch between desktop and mobile).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Social media and online articles </a:t>
            </a:r>
            <a:r>
              <a:rPr lang="en-GB" b="1" u="sng" dirty="0"/>
              <a:t>cannot</a:t>
            </a:r>
            <a:r>
              <a:rPr lang="en-GB" b="1" dirty="0"/>
              <a:t> be ignored.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u="sng" dirty="0"/>
              <a:t>Every click lead to users dropping off</a:t>
            </a:r>
            <a:r>
              <a:rPr lang="en-GB" b="1" dirty="0"/>
              <a:t>, esp. for the first episode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Serialization is a good option (esp. combined with newsletter) but the number of episodes should be chosen carefully.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Different types of users should be considered: e.g. unregistered vs registered; followers vs binge-watchers. Content could/should be designed accordingly.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73825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Future work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C732AB8-83A4-42F8-8B9F-0118A032A3B0}"/>
              </a:ext>
            </a:extLst>
          </p:cNvPr>
          <p:cNvSpPr txBox="1">
            <a:spLocks/>
          </p:cNvSpPr>
          <p:nvPr/>
        </p:nvSpPr>
        <p:spPr>
          <a:xfrm>
            <a:off x="409575" y="1344863"/>
            <a:ext cx="11288087" cy="478468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What happened? What is happening? (short &amp; long-term analyses)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Questionnaires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Press coverage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Interviews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Analysis of Online communities (</a:t>
            </a:r>
            <a:r>
              <a:rPr lang="en-GB" dirty="0" err="1"/>
              <a:t>Pokret</a:t>
            </a:r>
            <a:r>
              <a:rPr lang="en-GB" dirty="0"/>
              <a:t> </a:t>
            </a:r>
            <a:r>
              <a:rPr lang="en-GB" dirty="0" err="1"/>
              <a:t>Otoka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Chat messages / Facebook comments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Effect of the release of the feature-length documentary?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Analysis of policies / votes</a:t>
            </a:r>
          </a:p>
          <a:p>
            <a:pPr marL="0" indent="0">
              <a:buNone/>
            </a:pPr>
            <a:endParaRPr lang="en-GB" b="1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7" name="Freeform 13">
            <a:extLst>
              <a:ext uri="{FF2B5EF4-FFF2-40B4-BE49-F238E27FC236}">
                <a16:creationId xmlns:a16="http://schemas.microsoft.com/office/drawing/2014/main" id="{917C4487-FAF7-47C6-9F2E-CAAA515C0198}"/>
              </a:ext>
            </a:extLst>
          </p:cNvPr>
          <p:cNvSpPr/>
          <p:nvPr/>
        </p:nvSpPr>
        <p:spPr>
          <a:xfrm>
            <a:off x="4831914" y="4812411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are accessing the website</a:t>
            </a: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22189D2C-D928-4942-9F94-C2D1A99235AC}"/>
              </a:ext>
            </a:extLst>
          </p:cNvPr>
          <p:cNvSpPr/>
          <p:nvPr/>
        </p:nvSpPr>
        <p:spPr>
          <a:xfrm>
            <a:off x="7107269" y="4812411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consume &amp; understand the content</a:t>
            </a:r>
          </a:p>
        </p:txBody>
      </p:sp>
      <p:sp>
        <p:nvSpPr>
          <p:cNvPr id="9" name="Freeform 15">
            <a:extLst>
              <a:ext uri="{FF2B5EF4-FFF2-40B4-BE49-F238E27FC236}">
                <a16:creationId xmlns:a16="http://schemas.microsoft.com/office/drawing/2014/main" id="{0388FA5C-D306-4B1D-BD55-1DD8D5055D2E}"/>
              </a:ext>
            </a:extLst>
          </p:cNvPr>
          <p:cNvSpPr/>
          <p:nvPr/>
        </p:nvSpPr>
        <p:spPr>
          <a:xfrm>
            <a:off x="9382624" y="4812411"/>
            <a:ext cx="2528172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dirty="0"/>
              <a:t>Change of mind/behaviors/structures</a:t>
            </a:r>
            <a:endParaRPr lang="en-US" sz="1700" kern="1200" dirty="0"/>
          </a:p>
        </p:txBody>
      </p:sp>
    </p:spTree>
    <p:extLst>
      <p:ext uri="{BB962C8B-B14F-4D97-AF65-F5344CB8AC3E}">
        <p14:creationId xmlns:p14="http://schemas.microsoft.com/office/powerpoint/2010/main" val="21260345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results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57403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Audio narrations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22" y="1212596"/>
            <a:ext cx="9990328" cy="499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053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Features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723" y="1199709"/>
            <a:ext cx="6166554" cy="492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312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Additional features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34" t="1768"/>
          <a:stretch/>
        </p:blipFill>
        <p:spPr>
          <a:xfrm>
            <a:off x="1979800" y="1191236"/>
            <a:ext cx="7616273" cy="506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18620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Newsletter?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29436" y="6433011"/>
            <a:ext cx="12025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MailChimp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73105" y="3398110"/>
            <a:ext cx="1554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Direct 51%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45394" y="4931787"/>
            <a:ext cx="11215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Punfunker.hr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97954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RTVSLO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90750" y="4931787"/>
            <a:ext cx="804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Referral: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 others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3%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26685" y="4931787"/>
            <a:ext cx="74315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Organic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search: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3%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554566" y="5316868"/>
            <a:ext cx="1149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Social media: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Others (1%)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832" y="1078396"/>
            <a:ext cx="8519568" cy="510741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406639" y="1680210"/>
            <a:ext cx="520045" cy="4800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6642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Why research on web-docs is important?</a:t>
            </a:r>
            <a:endParaRPr lang="en-GB" dirty="0"/>
          </a:p>
        </p:txBody>
      </p:sp>
      <p:sp>
        <p:nvSpPr>
          <p:cNvPr id="14" name="Freeform 13"/>
          <p:cNvSpPr/>
          <p:nvPr/>
        </p:nvSpPr>
        <p:spPr>
          <a:xfrm>
            <a:off x="236104" y="1518315"/>
            <a:ext cx="2726170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are accessing the website</a:t>
            </a:r>
          </a:p>
        </p:txBody>
      </p:sp>
      <p:sp>
        <p:nvSpPr>
          <p:cNvPr id="15" name="Freeform 14"/>
          <p:cNvSpPr/>
          <p:nvPr/>
        </p:nvSpPr>
        <p:spPr>
          <a:xfrm>
            <a:off x="256117" y="3010310"/>
            <a:ext cx="2706157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consume &amp; understand the content</a:t>
            </a:r>
          </a:p>
        </p:txBody>
      </p:sp>
      <p:sp>
        <p:nvSpPr>
          <p:cNvPr id="16" name="Freeform 15"/>
          <p:cNvSpPr/>
          <p:nvPr/>
        </p:nvSpPr>
        <p:spPr>
          <a:xfrm>
            <a:off x="233265" y="4476187"/>
            <a:ext cx="2729010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change their mind and behaviors / structures change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67049" y="1700783"/>
            <a:ext cx="7240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we know who is the audience, why/how/when people reach the website, </a:t>
            </a:r>
          </a:p>
          <a:p>
            <a:r>
              <a:rPr lang="en-US" dirty="0"/>
              <a:t>we can </a:t>
            </a:r>
            <a:r>
              <a:rPr lang="en-US" dirty="0">
                <a:solidFill>
                  <a:schemeClr val="accent1"/>
                </a:solidFill>
              </a:rPr>
              <a:t>reach more people.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067049" y="3192778"/>
            <a:ext cx="75294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we know how people interact with the website, why they leave/stay/return,</a:t>
            </a:r>
            <a:br>
              <a:rPr lang="en-US" dirty="0"/>
            </a:br>
            <a:r>
              <a:rPr lang="en-US" dirty="0"/>
              <a:t>we can have </a:t>
            </a:r>
            <a:r>
              <a:rPr lang="en-US" dirty="0">
                <a:solidFill>
                  <a:schemeClr val="accent1"/>
                </a:solidFill>
              </a:rPr>
              <a:t>more people consuming the content</a:t>
            </a:r>
            <a:r>
              <a:rPr lang="en-US" dirty="0"/>
              <a:t>. 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3067049" y="4630080"/>
            <a:ext cx="9062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we know what makes people change their mind, what motivates them to build communities,</a:t>
            </a:r>
            <a:br>
              <a:rPr lang="en-US" dirty="0"/>
            </a:br>
            <a:r>
              <a:rPr lang="en-US" dirty="0"/>
              <a:t>we can </a:t>
            </a:r>
            <a:r>
              <a:rPr lang="en-US" dirty="0">
                <a:solidFill>
                  <a:schemeClr val="accent1"/>
                </a:solidFill>
              </a:rPr>
              <a:t>achieve a greater impact</a:t>
            </a:r>
            <a:r>
              <a:rPr lang="en-US" dirty="0"/>
              <a:t>.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062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How to answer these questions?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3067049" y="1564189"/>
            <a:ext cx="8353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Number of visits; time of visit; audience demographics; </a:t>
            </a:r>
            <a:br>
              <a:rPr lang="en-US" dirty="0"/>
            </a:br>
            <a:r>
              <a:rPr lang="en-US" dirty="0"/>
              <a:t>correlations between social media activity and number of visits, etc.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067049" y="2893285"/>
            <a:ext cx="8810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Engagement: number of clicks; time spent on the website, number and frequency of visits per user; use of social media features; emotions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Understanding: questionnaire, interview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067049" y="4797155"/>
            <a:ext cx="8353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Press coverage, petitions, change of public policies, campaigns, etc.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EBC734AA-CE56-47EB-9A37-443A41FA85B8}"/>
              </a:ext>
            </a:extLst>
          </p:cNvPr>
          <p:cNvSpPr/>
          <p:nvPr/>
        </p:nvSpPr>
        <p:spPr>
          <a:xfrm>
            <a:off x="236104" y="1372542"/>
            <a:ext cx="2726170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are accessing the website</a:t>
            </a:r>
          </a:p>
        </p:txBody>
      </p:sp>
      <p:sp>
        <p:nvSpPr>
          <p:cNvPr id="11" name="Freeform 14">
            <a:extLst>
              <a:ext uri="{FF2B5EF4-FFF2-40B4-BE49-F238E27FC236}">
                <a16:creationId xmlns:a16="http://schemas.microsoft.com/office/drawing/2014/main" id="{EE15AD08-3B94-4A14-88B3-EC587758350D}"/>
              </a:ext>
            </a:extLst>
          </p:cNvPr>
          <p:cNvSpPr/>
          <p:nvPr/>
        </p:nvSpPr>
        <p:spPr>
          <a:xfrm>
            <a:off x="256117" y="2904294"/>
            <a:ext cx="2706157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consume &amp; understand the content</a:t>
            </a:r>
          </a:p>
        </p:txBody>
      </p:sp>
      <p:sp>
        <p:nvSpPr>
          <p:cNvPr id="12" name="Freeform 15">
            <a:extLst>
              <a:ext uri="{FF2B5EF4-FFF2-40B4-BE49-F238E27FC236}">
                <a16:creationId xmlns:a16="http://schemas.microsoft.com/office/drawing/2014/main" id="{4E59B75C-DFD4-4262-A4A9-26582DF3AF5C}"/>
              </a:ext>
            </a:extLst>
          </p:cNvPr>
          <p:cNvSpPr/>
          <p:nvPr/>
        </p:nvSpPr>
        <p:spPr>
          <a:xfrm>
            <a:off x="233265" y="4476187"/>
            <a:ext cx="2729010" cy="1011268"/>
          </a:xfrm>
          <a:custGeom>
            <a:avLst/>
            <a:gdLst>
              <a:gd name="connsiteX0" fmla="*/ 0 w 2528172"/>
              <a:gd name="connsiteY0" fmla="*/ 0 h 1011268"/>
              <a:gd name="connsiteX1" fmla="*/ 2022538 w 2528172"/>
              <a:gd name="connsiteY1" fmla="*/ 0 h 1011268"/>
              <a:gd name="connsiteX2" fmla="*/ 2528172 w 2528172"/>
              <a:gd name="connsiteY2" fmla="*/ 505634 h 1011268"/>
              <a:gd name="connsiteX3" fmla="*/ 2022538 w 2528172"/>
              <a:gd name="connsiteY3" fmla="*/ 1011268 h 1011268"/>
              <a:gd name="connsiteX4" fmla="*/ 0 w 2528172"/>
              <a:gd name="connsiteY4" fmla="*/ 1011268 h 1011268"/>
              <a:gd name="connsiteX5" fmla="*/ 505634 w 2528172"/>
              <a:gd name="connsiteY5" fmla="*/ 505634 h 1011268"/>
              <a:gd name="connsiteX6" fmla="*/ 0 w 2528172"/>
              <a:gd name="connsiteY6" fmla="*/ 0 h 101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172" h="1011268">
                <a:moveTo>
                  <a:pt x="0" y="0"/>
                </a:moveTo>
                <a:lnTo>
                  <a:pt x="2022538" y="0"/>
                </a:lnTo>
                <a:lnTo>
                  <a:pt x="2528172" y="505634"/>
                </a:lnTo>
                <a:lnTo>
                  <a:pt x="2022538" y="1011268"/>
                </a:lnTo>
                <a:lnTo>
                  <a:pt x="0" y="1011268"/>
                </a:lnTo>
                <a:lnTo>
                  <a:pt x="505634" y="50563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3643" tIns="22670" rIns="528304" bIns="226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700" kern="1200" dirty="0"/>
              <a:t>People change their mind and behaviors / structures change</a:t>
            </a:r>
          </a:p>
        </p:txBody>
      </p:sp>
    </p:spTree>
    <p:extLst>
      <p:ext uri="{BB962C8B-B14F-4D97-AF65-F5344CB8AC3E}">
        <p14:creationId xmlns:p14="http://schemas.microsoft.com/office/powerpoint/2010/main" val="65678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23850" y="161925"/>
            <a:ext cx="10058400" cy="879475"/>
          </a:xfrm>
        </p:spPr>
        <p:txBody>
          <a:bodyPr/>
          <a:lstStyle/>
          <a:p>
            <a:r>
              <a:rPr lang="en-US" dirty="0"/>
              <a:t>Our methodology: </a:t>
            </a:r>
            <a:r>
              <a:rPr lang="en-US" dirty="0" err="1"/>
              <a:t>iOtok</a:t>
            </a:r>
            <a:r>
              <a:rPr lang="en-US" dirty="0"/>
              <a:t>, a case study</a:t>
            </a:r>
            <a:endParaRPr lang="en-GB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09575" y="1041400"/>
            <a:ext cx="111918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09574" y="1207207"/>
            <a:ext cx="1119187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One interactive web-doc &amp; data from real users:</a:t>
            </a:r>
          </a:p>
          <a:p>
            <a:endParaRPr lang="en-US" sz="2400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400" dirty="0"/>
              <a:t> Users’ logs: all events on the web portal during 14 weeks &gt; 20 000 sessions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400" dirty="0"/>
              <a:t> Google Analytics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400" dirty="0"/>
              <a:t> Facebook Analytics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400" dirty="0"/>
              <a:t> MailChimp (newsletter)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400" dirty="0"/>
              <a:t> Online questionnaire (56 users)</a:t>
            </a:r>
          </a:p>
        </p:txBody>
      </p:sp>
    </p:spTree>
    <p:extLst>
      <p:ext uri="{BB962C8B-B14F-4D97-AF65-F5344CB8AC3E}">
        <p14:creationId xmlns:p14="http://schemas.microsoft.com/office/powerpoint/2010/main" val="4228374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iOtok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interactive web documentary by </a:t>
            </a:r>
            <a:r>
              <a:rPr lang="en-US" dirty="0" err="1"/>
              <a:t>Miha</a:t>
            </a:r>
            <a:r>
              <a:rPr lang="en-US" dirty="0"/>
              <a:t> </a:t>
            </a:r>
            <a:r>
              <a:rPr lang="en-US" dirty="0" err="1"/>
              <a:t>čelar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8656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787</TotalTime>
  <Words>2225</Words>
  <Application>Microsoft Office PowerPoint</Application>
  <PresentationFormat>Grand écran</PresentationFormat>
  <Paragraphs>427</Paragraphs>
  <Slides>56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Calibri Light</vt:lpstr>
      <vt:lpstr>Times New Roman</vt:lpstr>
      <vt:lpstr>Wingdings</vt:lpstr>
      <vt:lpstr>Retrospect</vt:lpstr>
      <vt:lpstr>Interactive web documentaries. A case study: iOtok.</vt:lpstr>
      <vt:lpstr>Présentation PowerPoint</vt:lpstr>
      <vt:lpstr>Présentation PowerPoint</vt:lpstr>
      <vt:lpstr>Présentation PowerPoint</vt:lpstr>
      <vt:lpstr>Présentation PowerPoint</vt:lpstr>
      <vt:lpstr>Why research on web-docs is important?</vt:lpstr>
      <vt:lpstr>How to answer these questions?</vt:lpstr>
      <vt:lpstr>Our methodology: iOtok, a case study</vt:lpstr>
      <vt:lpstr>iOtok</vt:lpstr>
      <vt:lpstr>The story</vt:lpstr>
      <vt:lpstr>The webportal</vt:lpstr>
      <vt:lpstr>Episode structure</vt:lpstr>
      <vt:lpstr>Promotion of the episodes</vt:lpstr>
      <vt:lpstr>Audience reception</vt:lpstr>
      <vt:lpstr>WHO?</vt:lpstr>
      <vt:lpstr>How many? </vt:lpstr>
      <vt:lpstr>Are those “good” numbers?</vt:lpstr>
      <vt:lpstr>When?</vt:lpstr>
      <vt:lpstr>From where? Traffic sources</vt:lpstr>
      <vt:lpstr>Insights from the questionnaire</vt:lpstr>
      <vt:lpstr>Was the newsletter efficient?</vt:lpstr>
      <vt:lpstr>Implications</vt:lpstr>
      <vt:lpstr>Context: when?</vt:lpstr>
      <vt:lpstr>Context: how? Mobile or Desktop?</vt:lpstr>
      <vt:lpstr>Implications</vt:lpstr>
      <vt:lpstr>User experience</vt:lpstr>
      <vt:lpstr>User engagement</vt:lpstr>
      <vt:lpstr>User engagement</vt:lpstr>
      <vt:lpstr>Interactivity</vt:lpstr>
      <vt:lpstr>Episode structure</vt:lpstr>
      <vt:lpstr>% of users at each step: Episode 1</vt:lpstr>
      <vt:lpstr>% of users at each step: Episodes 2-8</vt:lpstr>
      <vt:lpstr>% of users at each step: summary</vt:lpstr>
      <vt:lpstr>Reasons?</vt:lpstr>
      <vt:lpstr>Implications</vt:lpstr>
      <vt:lpstr>Serialization</vt:lpstr>
      <vt:lpstr>Serialization (registered users)</vt:lpstr>
      <vt:lpstr>Serialization (registered users)</vt:lpstr>
      <vt:lpstr>Serialization (registered users)</vt:lpstr>
      <vt:lpstr>Implications</vt:lpstr>
      <vt:lpstr>Videos</vt:lpstr>
      <vt:lpstr>Do people actually watch videos?</vt:lpstr>
      <vt:lpstr>Do people actually watch videos?</vt:lpstr>
      <vt:lpstr>Viewing behaviors</vt:lpstr>
      <vt:lpstr>Viewing behaviors</vt:lpstr>
      <vt:lpstr>Viewing behaviors</vt:lpstr>
      <vt:lpstr>Implications</vt:lpstr>
      <vt:lpstr>Conclusion</vt:lpstr>
      <vt:lpstr>Présentation PowerPoint</vt:lpstr>
      <vt:lpstr>Take-home messages</vt:lpstr>
      <vt:lpstr>Future work</vt:lpstr>
      <vt:lpstr>Other results</vt:lpstr>
      <vt:lpstr>Audio narrations</vt:lpstr>
      <vt:lpstr>Features</vt:lpstr>
      <vt:lpstr>Additional features</vt:lpstr>
      <vt:lpstr>Newsletter?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interactive web documentaries</dc:title>
  <dc:creator>Julie Ducasse</dc:creator>
  <cp:lastModifiedBy>Julie</cp:lastModifiedBy>
  <cp:revision>277</cp:revision>
  <dcterms:created xsi:type="dcterms:W3CDTF">2020-02-26T10:41:45Z</dcterms:created>
  <dcterms:modified xsi:type="dcterms:W3CDTF">2020-05-07T07:43:34Z</dcterms:modified>
</cp:coreProperties>
</file>

<file path=docProps/thumbnail.jpeg>
</file>